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1"/>
  </p:notesMasterIdLst>
  <p:handoutMasterIdLst>
    <p:handoutMasterId r:id="rId12"/>
  </p:handoutMasterIdLst>
  <p:sldIdLst>
    <p:sldId id="456" r:id="rId2"/>
    <p:sldId id="460" r:id="rId3"/>
    <p:sldId id="454" r:id="rId4"/>
    <p:sldId id="455" r:id="rId5"/>
    <p:sldId id="438" r:id="rId6"/>
    <p:sldId id="441" r:id="rId7"/>
    <p:sldId id="440" r:id="rId8"/>
    <p:sldId id="442" r:id="rId9"/>
    <p:sldId id="461"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624"/>
    <a:srgbClr val="333333"/>
    <a:srgbClr val="FFFFFF"/>
    <a:srgbClr val="000000"/>
    <a:srgbClr val="D9D9D9"/>
    <a:srgbClr val="BFBFBF"/>
    <a:srgbClr val="19974C"/>
    <a:srgbClr val="F89108"/>
    <a:srgbClr val="9C1608"/>
    <a:srgbClr val="BE1B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57" autoAdjust="0"/>
    <p:restoredTop sz="83292" autoAdjust="0"/>
  </p:normalViewPr>
  <p:slideViewPr>
    <p:cSldViewPr snapToGrid="0" snapToObjects="1" showGuides="1">
      <p:cViewPr>
        <p:scale>
          <a:sx n="100" d="100"/>
          <a:sy n="100" d="100"/>
        </p:scale>
        <p:origin x="-874" y="77"/>
      </p:cViewPr>
      <p:guideLst>
        <p:guide orient="horz" pos="215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notesViewPr>
    <p:cSldViewPr snapToGrid="0" snapToObjects="1" showGuides="1">
      <p:cViewPr varScale="1">
        <p:scale>
          <a:sx n="133" d="100"/>
          <a:sy n="133" d="100"/>
        </p:scale>
        <p:origin x="-352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71B38D-27D2-B742-A4F4-7C368BB85DBB}" type="datetimeFigureOut">
              <a:rPr lang="en-US" smtClean="0"/>
              <a:pPr/>
              <a:t>5/29/2018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1C26DB-F9C4-2644-AC16-A787F0A42CFA}" type="slidenum">
              <a:rPr lang="en-US" smtClean="0"/>
              <a:pPr/>
              <a:t>‹#›</a:t>
            </a:fld>
            <a:endParaRPr lang="en-US" dirty="0"/>
          </a:p>
        </p:txBody>
      </p:sp>
    </p:spTree>
    <p:extLst>
      <p:ext uri="{BB962C8B-B14F-4D97-AF65-F5344CB8AC3E}">
        <p14:creationId xmlns:p14="http://schemas.microsoft.com/office/powerpoint/2010/main" val="74542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91D2C32D-8BF5-E249-9D80-38352CC8CF36}" type="datetimeFigureOut">
              <a:rPr lang="en-US" smtClean="0"/>
              <a:pPr/>
              <a:t>5/29/2018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1C1B9DD2-2364-7342-AC73-3667D293F118}" type="slidenum">
              <a:rPr lang="en-US" smtClean="0"/>
              <a:pPr/>
              <a:t>‹#›</a:t>
            </a:fld>
            <a:endParaRPr lang="en-US" dirty="0"/>
          </a:p>
        </p:txBody>
      </p:sp>
    </p:spTree>
    <p:extLst>
      <p:ext uri="{BB962C8B-B14F-4D97-AF65-F5344CB8AC3E}">
        <p14:creationId xmlns:p14="http://schemas.microsoft.com/office/powerpoint/2010/main" val="23904529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defRPr/>
            </a:pPr>
            <a:r>
              <a:rPr lang="en-US" dirty="0" smtClean="0"/>
              <a:t>"I had my 1st experience with Smart911 March 2011 with an Acute Asthma Attack. My information was in there and complete, the units were there in minutes, and the dispatcher stayed on the line with me. With the care I received on the way to the hospital I can't even begin to think of anything to improve.“ Jane V. - Goodlettsville, TN</a:t>
            </a:r>
            <a:endParaRPr lang="en-US" b="1" dirty="0" smtClean="0"/>
          </a:p>
          <a:p>
            <a:pPr algn="l"/>
            <a:endParaRPr lang="en-US" dirty="0"/>
          </a:p>
        </p:txBody>
      </p:sp>
      <p:sp>
        <p:nvSpPr>
          <p:cNvPr id="4" name="Slide Number Placeholder 3"/>
          <p:cNvSpPr>
            <a:spLocks noGrp="1"/>
          </p:cNvSpPr>
          <p:nvPr>
            <p:ph type="sldNum" sz="quarter" idx="10"/>
          </p:nvPr>
        </p:nvSpPr>
        <p:spPr/>
        <p:txBody>
          <a:bodyPr/>
          <a:lstStyle/>
          <a:p>
            <a:fld id="{1C1B9DD2-2364-7342-AC73-3667D293F118}"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In Illinois, a 9-1-1 call was received with no response by the caller other than some gagging sounds.  The call came from a mobile phone with a general location hit.  The Smart911 Safety Profile indicated that the caller had an allergy to bee stings and her home address was within the range of her cell phone call.  EMS was able to respond immediately to treat her bee sting.   </a:t>
            </a:r>
          </a:p>
          <a:p>
            <a:pPr algn="l"/>
            <a:endParaRPr lang="en-US" dirty="0"/>
          </a:p>
        </p:txBody>
      </p:sp>
      <p:sp>
        <p:nvSpPr>
          <p:cNvPr id="4" name="Slide Number Placeholder 3"/>
          <p:cNvSpPr>
            <a:spLocks noGrp="1"/>
          </p:cNvSpPr>
          <p:nvPr>
            <p:ph type="sldNum" sz="quarter" idx="10"/>
          </p:nvPr>
        </p:nvSpPr>
        <p:spPr/>
        <p:txBody>
          <a:bodyPr/>
          <a:lstStyle/>
          <a:p>
            <a:fld id="{1C1B9DD2-2364-7342-AC73-3667D293F118}"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In Fort Smith Arkansas, a 4 year old boy was playing in his yard with his siblings when he fell into a grill and cut his face.  In a panic his mother dialed 9-1-1 for help, forgetting to alert them to his fatal latex allergy.  Her Safety Profile provided those vital details.  </a:t>
            </a:r>
          </a:p>
          <a:p>
            <a:pPr algn="l"/>
            <a:endParaRPr lang="en-US" dirty="0"/>
          </a:p>
        </p:txBody>
      </p:sp>
      <p:sp>
        <p:nvSpPr>
          <p:cNvPr id="4" name="Slide Number Placeholder 3"/>
          <p:cNvSpPr>
            <a:spLocks noGrp="1"/>
          </p:cNvSpPr>
          <p:nvPr>
            <p:ph type="sldNum" sz="quarter" idx="10"/>
          </p:nvPr>
        </p:nvSpPr>
        <p:spPr/>
        <p:txBody>
          <a:bodyPr/>
          <a:lstStyle/>
          <a:p>
            <a:fld id="{1C1B9DD2-2364-7342-AC73-3667D293F118}"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1C1B9DD2-2364-7342-AC73-3667D293F118}"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449263" y="1676400"/>
            <a:ext cx="6245475" cy="1374005"/>
          </a:xfrm>
          <a:prstGeom prst="rect">
            <a:avLst/>
          </a:prstGeom>
          <a:noFill/>
        </p:spPr>
      </p:pic>
      <p:sp>
        <p:nvSpPr>
          <p:cNvPr id="3" name="Title 3"/>
          <p:cNvSpPr>
            <a:spLocks noGrp="1"/>
          </p:cNvSpPr>
          <p:nvPr>
            <p:ph type="title" hasCustomPrompt="1"/>
          </p:nvPr>
        </p:nvSpPr>
        <p:spPr>
          <a:xfrm>
            <a:off x="4267200" y="5638800"/>
            <a:ext cx="4544862" cy="913987"/>
          </a:xfrm>
        </p:spPr>
        <p:txBody>
          <a:bodyPr/>
          <a:lstStyle>
            <a:lvl1pPr algn="ctr">
              <a:defRPr>
                <a:solidFill>
                  <a:srgbClr val="000000"/>
                </a:solidFill>
                <a:effectLst/>
                <a:latin typeface="+mn-lt"/>
              </a:defRPr>
            </a:lvl1pPr>
          </a:lstStyle>
          <a:p>
            <a:r>
              <a:rPr lang="en-US" dirty="0" smtClean="0"/>
              <a:t>Insert Name</a:t>
            </a:r>
            <a:endParaRPr lang="en-US" dirty="0"/>
          </a:p>
        </p:txBody>
      </p:sp>
      <p:sp>
        <p:nvSpPr>
          <p:cNvPr id="4" name="Title 3"/>
          <p:cNvSpPr txBox="1">
            <a:spLocks/>
          </p:cNvSpPr>
          <p:nvPr userDrawn="1"/>
        </p:nvSpPr>
        <p:spPr>
          <a:xfrm>
            <a:off x="941538" y="3277013"/>
            <a:ext cx="7211862" cy="9139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mn-lt"/>
                <a:ea typeface="+mj-ea"/>
                <a:cs typeface="+mj-cs"/>
              </a:defRPr>
            </a:lvl1pPr>
          </a:lstStyle>
          <a:p>
            <a:r>
              <a:rPr lang="en-US" sz="4700" dirty="0" smtClean="0">
                <a:solidFill>
                  <a:srgbClr val="EA6624"/>
                </a:solidFill>
                <a:effectLst/>
              </a:rPr>
              <a:t>Be Smart About Safety.</a:t>
            </a:r>
            <a:endParaRPr lang="en-US" sz="4700" dirty="0">
              <a:solidFill>
                <a:srgbClr val="EA6624"/>
              </a:solidFill>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rotWithShape="1">
          <a:gsLst>
            <a:gs pos="5000">
              <a:schemeClr val="tx1">
                <a:alpha val="0"/>
              </a:schemeClr>
            </a:gs>
            <a:gs pos="57000">
              <a:schemeClr val="bg1">
                <a:lumMod val="65000"/>
                <a:lumOff val="35000"/>
                <a:alpha val="19000"/>
              </a:schemeClr>
            </a:gs>
            <a:gs pos="100000">
              <a:schemeClr val="bg1">
                <a:lumMod val="85000"/>
                <a:lumOff val="1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027" name="Picture 3" descr="C:\Users\kfarrell\Documents\Marketing\Community Presentation\smartlogogreen_4x3_lr.png"/>
          <p:cNvPicPr>
            <a:picLocks noChangeAspect="1" noChangeArrowheads="1"/>
          </p:cNvPicPr>
          <p:nvPr userDrawn="1"/>
        </p:nvPicPr>
        <p:blipFill>
          <a:blip r:embed="rId2"/>
          <a:srcRect/>
          <a:stretch>
            <a:fillRect/>
          </a:stretch>
        </p:blipFill>
        <p:spPr bwMode="auto">
          <a:xfrm>
            <a:off x="0" y="1567"/>
            <a:ext cx="9144000" cy="6856433"/>
          </a:xfrm>
          <a:prstGeom prst="rect">
            <a:avLst/>
          </a:prstGeom>
          <a:noFill/>
        </p:spPr>
      </p:pic>
      <p:sp>
        <p:nvSpPr>
          <p:cNvPr id="5" name="Title 3"/>
          <p:cNvSpPr>
            <a:spLocks noGrp="1"/>
          </p:cNvSpPr>
          <p:nvPr>
            <p:ph type="title" hasCustomPrompt="1"/>
          </p:nvPr>
        </p:nvSpPr>
        <p:spPr>
          <a:xfrm>
            <a:off x="4267200" y="5638800"/>
            <a:ext cx="4544862" cy="913987"/>
          </a:xfrm>
        </p:spPr>
        <p:txBody>
          <a:bodyPr/>
          <a:lstStyle>
            <a:lvl1pPr algn="ctr">
              <a:defRPr>
                <a:solidFill>
                  <a:schemeClr val="tx1"/>
                </a:solidFill>
                <a:effectLst/>
                <a:latin typeface="+mn-lt"/>
              </a:defRPr>
            </a:lvl1pPr>
          </a:lstStyle>
          <a:p>
            <a:r>
              <a:rPr lang="en-US" dirty="0" smtClean="0"/>
              <a:t>Insert Name</a:t>
            </a:r>
            <a:endParaRPr lang="en-US" dirty="0"/>
          </a:p>
        </p:txBody>
      </p:sp>
      <p:sp>
        <p:nvSpPr>
          <p:cNvPr id="4" name="Title 3"/>
          <p:cNvSpPr txBox="1">
            <a:spLocks/>
          </p:cNvSpPr>
          <p:nvPr userDrawn="1"/>
        </p:nvSpPr>
        <p:spPr>
          <a:xfrm>
            <a:off x="914400" y="2667000"/>
            <a:ext cx="7211862" cy="9139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mn-lt"/>
                <a:ea typeface="+mj-ea"/>
                <a:cs typeface="+mj-cs"/>
              </a:defRPr>
            </a:lvl1pPr>
          </a:lstStyle>
          <a:p>
            <a:r>
              <a:rPr lang="en-US" sz="4200" dirty="0" smtClean="0">
                <a:effectLst/>
              </a:rPr>
              <a:t>Be Smart About Safety.</a:t>
            </a:r>
            <a:endParaRPr lang="en-US" sz="4200" dirty="0">
              <a:effectLst/>
            </a:endParaRPr>
          </a:p>
        </p:txBody>
      </p:sp>
    </p:spTree>
    <p:extLst>
      <p:ext uri="{BB962C8B-B14F-4D97-AF65-F5344CB8AC3E}">
        <p14:creationId xmlns:p14="http://schemas.microsoft.com/office/powerpoint/2010/main" val="18218652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050" name="Picture 2" descr="C:\Users\kfarrell\Documents\Marketing\Community Presentation\green4x3.png"/>
          <p:cNvPicPr>
            <a:picLocks noChangeAspect="1" noChangeArrowheads="1"/>
          </p:cNvPicPr>
          <p:nvPr userDrawn="1"/>
        </p:nvPicPr>
        <p:blipFill>
          <a:blip r:embed="rId2"/>
          <a:srcRect/>
          <a:stretch>
            <a:fillRect/>
          </a:stretch>
        </p:blipFill>
        <p:spPr bwMode="auto">
          <a:xfrm>
            <a:off x="0" y="1567"/>
            <a:ext cx="9144000" cy="6856433"/>
          </a:xfrm>
          <a:prstGeom prst="rect">
            <a:avLst/>
          </a:prstGeom>
          <a:noFill/>
        </p:spPr>
      </p:pic>
      <p:sp>
        <p:nvSpPr>
          <p:cNvPr id="4" name="Title 3"/>
          <p:cNvSpPr>
            <a:spLocks noGrp="1"/>
          </p:cNvSpPr>
          <p:nvPr>
            <p:ph type="title"/>
          </p:nvPr>
        </p:nvSpPr>
        <p:spPr>
          <a:xfrm>
            <a:off x="914400" y="2667413"/>
            <a:ext cx="7211862" cy="913987"/>
          </a:xfrm>
        </p:spPr>
        <p:txBody>
          <a:bodyPr>
            <a:noAutofit/>
          </a:bodyPr>
          <a:lstStyle>
            <a:lvl1pPr algn="ctr">
              <a:defRPr sz="4000">
                <a:solidFill>
                  <a:schemeClr val="bg1"/>
                </a:solidFill>
                <a:effectLst/>
                <a:latin typeface="+mn-lt"/>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28600" y="76200"/>
            <a:ext cx="6556238" cy="913987"/>
          </a:xfrm>
        </p:spPr>
        <p:txBody>
          <a:bodyPr/>
          <a:lstStyle>
            <a:lvl1pPr>
              <a:defRPr>
                <a:solidFill>
                  <a:srgbClr val="EA6624"/>
                </a:solidFill>
                <a:latin typeface="+mn-lt"/>
                <a:cs typeface="HelveticaNeueLT Std Med Cn"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3"/>
          </p:nvPr>
        </p:nvSpPr>
        <p:spPr>
          <a:xfrm>
            <a:off x="321702" y="1295400"/>
            <a:ext cx="8212698" cy="4525963"/>
          </a:xfrm>
        </p:spPr>
        <p:txBody>
          <a:bodyPr lIns="0" tIns="0" rIns="0" bIns="0">
            <a:noAutofit/>
          </a:bodyPr>
          <a:lstStyle>
            <a:lvl1pPr>
              <a:lnSpc>
                <a:spcPct val="150000"/>
              </a:lnSpc>
              <a:buClr>
                <a:srgbClr val="EA6624"/>
              </a:buClr>
              <a:buFont typeface="Arial" pitchFamily="34" charset="0"/>
              <a:buChar char="•"/>
              <a:defRPr sz="2000" b="1" i="0">
                <a:solidFill>
                  <a:srgbClr val="333333"/>
                </a:solidFill>
                <a:latin typeface="+mn-lt"/>
                <a:cs typeface="HelveticaNeueLT Std" pitchFamily="34" charset="0"/>
              </a:defRPr>
            </a:lvl1pPr>
            <a:lvl2pPr>
              <a:lnSpc>
                <a:spcPct val="150000"/>
              </a:lnSpc>
              <a:defRPr sz="2000">
                <a:solidFill>
                  <a:srgbClr val="333333"/>
                </a:solidFill>
                <a:latin typeface="+mn-lt"/>
                <a:cs typeface="HelveticaNeueLT Std" pitchFamily="34" charset="0"/>
              </a:defRPr>
            </a:lvl2pPr>
            <a:lvl3pPr>
              <a:lnSpc>
                <a:spcPct val="150000"/>
              </a:lnSpc>
              <a:defRPr sz="2000">
                <a:solidFill>
                  <a:srgbClr val="333333"/>
                </a:solidFill>
                <a:latin typeface="+mn-lt"/>
                <a:cs typeface="HelveticaNeueLT Std" pitchFamily="34" charset="0"/>
              </a:defRPr>
            </a:lvl3pPr>
            <a:lvl4pPr>
              <a:lnSpc>
                <a:spcPct val="150000"/>
              </a:lnSpc>
              <a:defRPr sz="2000">
                <a:solidFill>
                  <a:srgbClr val="333333"/>
                </a:solidFill>
                <a:latin typeface="+mn-lt"/>
                <a:cs typeface="HelveticaNeueLT Std" pitchFamily="34" charset="0"/>
              </a:defRPr>
            </a:lvl4pPr>
            <a:lvl5pPr>
              <a:lnSpc>
                <a:spcPct val="150000"/>
              </a:lnSpc>
              <a:defRPr sz="2000">
                <a:solidFill>
                  <a:srgbClr val="333333"/>
                </a:solidFill>
                <a:latin typeface="+mn-lt"/>
                <a:cs typeface="HelveticaNeueLT St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3" name="Straight Connector 12"/>
          <p:cNvCxnSpPr/>
          <p:nvPr userDrawn="1"/>
        </p:nvCxnSpPr>
        <p:spPr>
          <a:xfrm>
            <a:off x="339726" y="990187"/>
            <a:ext cx="8499475"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userDrawn="1"/>
        </p:nvGrpSpPr>
        <p:grpSpPr>
          <a:xfrm>
            <a:off x="0" y="6248400"/>
            <a:ext cx="9220200" cy="682698"/>
            <a:chOff x="0" y="6248400"/>
            <a:chExt cx="9220200" cy="682698"/>
          </a:xfrm>
        </p:grpSpPr>
        <p:grpSp>
          <p:nvGrpSpPr>
            <p:cNvPr id="9" name="Group 8"/>
            <p:cNvGrpSpPr/>
            <p:nvPr userDrawn="1"/>
          </p:nvGrpSpPr>
          <p:grpSpPr>
            <a:xfrm>
              <a:off x="0" y="6248400"/>
              <a:ext cx="9220200" cy="682698"/>
              <a:chOff x="0" y="6248400"/>
              <a:chExt cx="9144000" cy="677056"/>
            </a:xfrm>
          </p:grpSpPr>
          <p:pic>
            <p:nvPicPr>
              <p:cNvPr id="11" name="Picture 3"/>
              <p:cNvPicPr>
                <a:picLocks noChangeAspect="1" noChangeArrowheads="1"/>
              </p:cNvPicPr>
              <p:nvPr/>
            </p:nvPicPr>
            <p:blipFill>
              <a:blip r:embed="rId2" cstate="print"/>
              <a:srcRect/>
              <a:stretch>
                <a:fillRect/>
              </a:stretch>
            </p:blipFill>
            <p:spPr bwMode="auto">
              <a:xfrm>
                <a:off x="0" y="6248400"/>
                <a:ext cx="9144000" cy="677056"/>
              </a:xfrm>
              <a:prstGeom prst="rect">
                <a:avLst/>
              </a:prstGeom>
              <a:noFill/>
              <a:ln w="9525">
                <a:noFill/>
                <a:miter lim="800000"/>
                <a:headEnd/>
                <a:tailEnd/>
              </a:ln>
            </p:spPr>
          </p:pic>
          <p:pic>
            <p:nvPicPr>
              <p:cNvPr id="16" name="Picture 4" descr="C:\Users\kfarrell\Desktop\smart911_url_lockup_withlock_darkbgs.png"/>
              <p:cNvPicPr>
                <a:picLocks noChangeAspect="1" noChangeArrowheads="1"/>
              </p:cNvPicPr>
              <p:nvPr/>
            </p:nvPicPr>
            <p:blipFill>
              <a:blip r:embed="rId3" cstate="print"/>
              <a:srcRect/>
              <a:stretch>
                <a:fillRect/>
              </a:stretch>
            </p:blipFill>
            <p:spPr bwMode="auto">
              <a:xfrm>
                <a:off x="6400800" y="6324600"/>
                <a:ext cx="2590800" cy="462643"/>
              </a:xfrm>
              <a:prstGeom prst="rect">
                <a:avLst/>
              </a:prstGeom>
              <a:noFill/>
            </p:spPr>
          </p:pic>
        </p:grpSp>
        <p:sp>
          <p:nvSpPr>
            <p:cNvPr id="8" name="Title 3"/>
            <p:cNvSpPr txBox="1">
              <a:spLocks/>
            </p:cNvSpPr>
            <p:nvPr userDrawn="1"/>
          </p:nvSpPr>
          <p:spPr>
            <a:xfrm>
              <a:off x="225562" y="6248400"/>
              <a:ext cx="2362200" cy="6759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mn-lt"/>
                  <a:ea typeface="+mj-ea"/>
                  <a:cs typeface="+mj-cs"/>
                </a:defRPr>
              </a:lvl1pPr>
            </a:lstStyle>
            <a:p>
              <a:pPr algn="l"/>
              <a:r>
                <a:rPr lang="en-US" sz="1400" dirty="0" smtClean="0">
                  <a:effectLst/>
                </a:rPr>
                <a:t>Be Smart About Safety.</a:t>
              </a:r>
              <a:endParaRPr lang="en-US" sz="1400" dirty="0">
                <a:effectLst/>
              </a:endParaRPr>
            </a:p>
          </p:txBody>
        </p:sp>
      </p:grpSp>
    </p:spTree>
    <p:extLst>
      <p:ext uri="{BB962C8B-B14F-4D97-AF65-F5344CB8AC3E}">
        <p14:creationId xmlns:p14="http://schemas.microsoft.com/office/powerpoint/2010/main" val="2366892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bwMode="white">
          <a:xfrm>
            <a:off x="225562" y="76200"/>
            <a:ext cx="6556238" cy="913987"/>
          </a:xfrm>
        </p:spPr>
        <p:txBody>
          <a:bodyPr/>
          <a:lstStyle>
            <a:lvl1pPr>
              <a:defRPr>
                <a:solidFill>
                  <a:srgbClr val="EA6624"/>
                </a:solidFill>
                <a:latin typeface="+mn-lt"/>
                <a:cs typeface="HelveticaNeueLT Std Med Cn" pitchFamily="34" charset="0"/>
              </a:defRPr>
            </a:lvl1pPr>
          </a:lstStyle>
          <a:p>
            <a:r>
              <a:rPr lang="en-US" dirty="0" smtClean="0"/>
              <a:t>Click to edit Master title style</a:t>
            </a:r>
            <a:endParaRPr lang="en-US" dirty="0"/>
          </a:p>
        </p:txBody>
      </p:sp>
      <p:cxnSp>
        <p:nvCxnSpPr>
          <p:cNvPr id="8" name="Straight Connector 7"/>
          <p:cNvCxnSpPr/>
          <p:nvPr userDrawn="1"/>
        </p:nvCxnSpPr>
        <p:spPr>
          <a:xfrm>
            <a:off x="339726" y="990187"/>
            <a:ext cx="8499475"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userDrawn="1"/>
        </p:nvGrpSpPr>
        <p:grpSpPr>
          <a:xfrm>
            <a:off x="0" y="6248400"/>
            <a:ext cx="9220200" cy="682698"/>
            <a:chOff x="0" y="6248400"/>
            <a:chExt cx="9220200" cy="682698"/>
          </a:xfrm>
        </p:grpSpPr>
        <p:grpSp>
          <p:nvGrpSpPr>
            <p:cNvPr id="10" name="Group 9"/>
            <p:cNvGrpSpPr/>
            <p:nvPr userDrawn="1"/>
          </p:nvGrpSpPr>
          <p:grpSpPr>
            <a:xfrm>
              <a:off x="0" y="6248400"/>
              <a:ext cx="9220200" cy="682698"/>
              <a:chOff x="0" y="6248400"/>
              <a:chExt cx="9144000" cy="677056"/>
            </a:xfrm>
          </p:grpSpPr>
          <p:pic>
            <p:nvPicPr>
              <p:cNvPr id="12" name="Picture 3"/>
              <p:cNvPicPr>
                <a:picLocks noChangeAspect="1" noChangeArrowheads="1"/>
              </p:cNvPicPr>
              <p:nvPr/>
            </p:nvPicPr>
            <p:blipFill>
              <a:blip r:embed="rId2" cstate="print"/>
              <a:srcRect/>
              <a:stretch>
                <a:fillRect/>
              </a:stretch>
            </p:blipFill>
            <p:spPr bwMode="auto">
              <a:xfrm>
                <a:off x="0" y="6248400"/>
                <a:ext cx="9144000" cy="677056"/>
              </a:xfrm>
              <a:prstGeom prst="rect">
                <a:avLst/>
              </a:prstGeom>
              <a:noFill/>
              <a:ln w="9525">
                <a:noFill/>
                <a:miter lim="800000"/>
                <a:headEnd/>
                <a:tailEnd/>
              </a:ln>
            </p:spPr>
          </p:pic>
          <p:pic>
            <p:nvPicPr>
              <p:cNvPr id="13" name="Picture 4" descr="C:\Users\kfarrell\Desktop\smart911_url_lockup_withlock_darkbgs.png"/>
              <p:cNvPicPr>
                <a:picLocks noChangeAspect="1" noChangeArrowheads="1"/>
              </p:cNvPicPr>
              <p:nvPr/>
            </p:nvPicPr>
            <p:blipFill>
              <a:blip r:embed="rId3" cstate="print"/>
              <a:srcRect/>
              <a:stretch>
                <a:fillRect/>
              </a:stretch>
            </p:blipFill>
            <p:spPr bwMode="auto">
              <a:xfrm>
                <a:off x="6400800" y="6324600"/>
                <a:ext cx="2590800" cy="462643"/>
              </a:xfrm>
              <a:prstGeom prst="rect">
                <a:avLst/>
              </a:prstGeom>
              <a:noFill/>
            </p:spPr>
          </p:pic>
        </p:grpSp>
        <p:sp>
          <p:nvSpPr>
            <p:cNvPr id="11" name="Title 3"/>
            <p:cNvSpPr txBox="1">
              <a:spLocks/>
            </p:cNvSpPr>
            <p:nvPr userDrawn="1"/>
          </p:nvSpPr>
          <p:spPr>
            <a:xfrm>
              <a:off x="225562" y="6248400"/>
              <a:ext cx="2362200" cy="6759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mn-lt"/>
                  <a:ea typeface="+mj-ea"/>
                  <a:cs typeface="+mj-cs"/>
                </a:defRPr>
              </a:lvl1pPr>
            </a:lstStyle>
            <a:p>
              <a:pPr algn="l"/>
              <a:r>
                <a:rPr lang="en-US" sz="1400" dirty="0" smtClean="0">
                  <a:effectLst/>
                </a:rPr>
                <a:t>Be Smart About Safety.</a:t>
              </a:r>
              <a:endParaRPr lang="en-US" sz="1400" dirty="0">
                <a:effectLst/>
              </a:endParaRPr>
            </a:p>
          </p:txBody>
        </p:sp>
      </p:grpSp>
    </p:spTree>
    <p:extLst>
      <p:ext uri="{BB962C8B-B14F-4D97-AF65-F5344CB8AC3E}">
        <p14:creationId xmlns:p14="http://schemas.microsoft.com/office/powerpoint/2010/main" val="3088951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1"/>
            <a:ext cx="4038600" cy="4525963"/>
          </a:xfrm>
        </p:spPr>
        <p:txBody>
          <a:bodyPr lIns="0" tIns="0" rIns="0" bIns="0">
            <a:noAutofit/>
          </a:bodyPr>
          <a:lstStyle>
            <a:lvl1pPr>
              <a:lnSpc>
                <a:spcPct val="150000"/>
              </a:lnSpc>
              <a:spcBef>
                <a:spcPts val="1080"/>
              </a:spcBef>
              <a:buClr>
                <a:srgbClr val="EA6624"/>
              </a:buClr>
              <a:buFont typeface="Arial" pitchFamily="34" charset="0"/>
              <a:buChar char="•"/>
              <a:defRPr sz="2000" b="1" baseline="0">
                <a:solidFill>
                  <a:srgbClr val="333333"/>
                </a:solidFill>
                <a:latin typeface="+mn-lt"/>
              </a:defRPr>
            </a:lvl1pPr>
            <a:lvl2pPr marL="640080">
              <a:lnSpc>
                <a:spcPct val="150000"/>
              </a:lnSpc>
              <a:spcBef>
                <a:spcPts val="1080"/>
              </a:spcBef>
              <a:defRPr sz="1800" b="0" baseline="0">
                <a:solidFill>
                  <a:srgbClr val="333333"/>
                </a:solidFill>
                <a:latin typeface="+mn-lt"/>
              </a:defRPr>
            </a:lvl2pPr>
            <a:lvl3pPr marL="914400">
              <a:lnSpc>
                <a:spcPct val="150000"/>
              </a:lnSpc>
              <a:spcBef>
                <a:spcPts val="1080"/>
              </a:spcBef>
              <a:defRPr sz="1800" b="0" baseline="0">
                <a:solidFill>
                  <a:srgbClr val="333333"/>
                </a:solidFill>
                <a:latin typeface="+mn-lt"/>
              </a:defRPr>
            </a:lvl3pPr>
            <a:lvl4pPr marL="1188720">
              <a:lnSpc>
                <a:spcPct val="150000"/>
              </a:lnSpc>
              <a:spcBef>
                <a:spcPts val="1080"/>
              </a:spcBef>
              <a:defRPr sz="1800" b="0" baseline="0">
                <a:solidFill>
                  <a:srgbClr val="333333"/>
                </a:solidFill>
                <a:latin typeface="+mn-lt"/>
              </a:defRPr>
            </a:lvl4pPr>
            <a:lvl5pPr marL="1463040">
              <a:lnSpc>
                <a:spcPct val="150000"/>
              </a:lnSpc>
              <a:spcBef>
                <a:spcPts val="1080"/>
              </a:spcBef>
              <a:defRPr sz="1800" b="0" baseline="0">
                <a:solidFill>
                  <a:srgbClr val="333333"/>
                </a:solidFill>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itle 1"/>
          <p:cNvSpPr>
            <a:spLocks noGrp="1"/>
          </p:cNvSpPr>
          <p:nvPr>
            <p:ph type="title"/>
          </p:nvPr>
        </p:nvSpPr>
        <p:spPr bwMode="white">
          <a:xfrm>
            <a:off x="225562" y="76200"/>
            <a:ext cx="6556238" cy="913987"/>
          </a:xfrm>
        </p:spPr>
        <p:txBody>
          <a:bodyPr/>
          <a:lstStyle>
            <a:lvl1pPr>
              <a:defRPr>
                <a:solidFill>
                  <a:srgbClr val="EA6624"/>
                </a:solidFill>
                <a:latin typeface="+mn-lt"/>
                <a:cs typeface="HelveticaNeueLT Std Med Cn" pitchFamily="34" charset="0"/>
              </a:defRPr>
            </a:lvl1pPr>
          </a:lstStyle>
          <a:p>
            <a:r>
              <a:rPr lang="en-US" dirty="0" smtClean="0"/>
              <a:t>Click to edit Master title style</a:t>
            </a:r>
            <a:endParaRPr lang="en-US" dirty="0"/>
          </a:p>
        </p:txBody>
      </p:sp>
      <p:cxnSp>
        <p:nvCxnSpPr>
          <p:cNvPr id="21" name="Straight Connector 20"/>
          <p:cNvCxnSpPr/>
          <p:nvPr userDrawn="1"/>
        </p:nvCxnSpPr>
        <p:spPr>
          <a:xfrm>
            <a:off x="339726" y="990187"/>
            <a:ext cx="8499475"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sz="half" idx="10"/>
          </p:nvPr>
        </p:nvSpPr>
        <p:spPr>
          <a:xfrm>
            <a:off x="4800600" y="1600201"/>
            <a:ext cx="4038600" cy="4525963"/>
          </a:xfrm>
        </p:spPr>
        <p:txBody>
          <a:bodyPr lIns="0" tIns="0" rIns="0" bIns="0">
            <a:noAutofit/>
          </a:bodyPr>
          <a:lstStyle>
            <a:lvl1pPr>
              <a:lnSpc>
                <a:spcPct val="150000"/>
              </a:lnSpc>
              <a:spcBef>
                <a:spcPts val="1080"/>
              </a:spcBef>
              <a:buClr>
                <a:srgbClr val="EA6624"/>
              </a:buClr>
              <a:buFont typeface="Arial" pitchFamily="34" charset="0"/>
              <a:buChar char="•"/>
              <a:defRPr sz="2000" b="1" baseline="0">
                <a:solidFill>
                  <a:srgbClr val="333333"/>
                </a:solidFill>
                <a:latin typeface="+mn-lt"/>
              </a:defRPr>
            </a:lvl1pPr>
            <a:lvl2pPr marL="640080">
              <a:lnSpc>
                <a:spcPct val="150000"/>
              </a:lnSpc>
              <a:spcBef>
                <a:spcPts val="1080"/>
              </a:spcBef>
              <a:defRPr sz="1800" b="0" baseline="0">
                <a:solidFill>
                  <a:srgbClr val="333333"/>
                </a:solidFill>
                <a:latin typeface="+mn-lt"/>
              </a:defRPr>
            </a:lvl2pPr>
            <a:lvl3pPr marL="914400">
              <a:lnSpc>
                <a:spcPct val="150000"/>
              </a:lnSpc>
              <a:spcBef>
                <a:spcPts val="1080"/>
              </a:spcBef>
              <a:defRPr sz="1800" b="0" baseline="0">
                <a:solidFill>
                  <a:srgbClr val="333333"/>
                </a:solidFill>
                <a:latin typeface="+mn-lt"/>
              </a:defRPr>
            </a:lvl3pPr>
            <a:lvl4pPr marL="1188720">
              <a:lnSpc>
                <a:spcPct val="150000"/>
              </a:lnSpc>
              <a:spcBef>
                <a:spcPts val="1080"/>
              </a:spcBef>
              <a:defRPr sz="1800" b="0" baseline="0">
                <a:solidFill>
                  <a:srgbClr val="333333"/>
                </a:solidFill>
                <a:latin typeface="+mn-lt"/>
              </a:defRPr>
            </a:lvl4pPr>
            <a:lvl5pPr marL="1463040">
              <a:lnSpc>
                <a:spcPct val="150000"/>
              </a:lnSpc>
              <a:spcBef>
                <a:spcPts val="1080"/>
              </a:spcBef>
              <a:defRPr sz="1800" b="0" baseline="0">
                <a:solidFill>
                  <a:srgbClr val="333333"/>
                </a:solidFill>
                <a:latin typeface="+mn-lt"/>
              </a:defRPr>
            </a:lvl5pPr>
            <a:lvl6pPr>
              <a:defRPr sz="1800"/>
            </a:lvl6pPr>
            <a:lvl7pPr>
              <a:defRPr sz="1800"/>
            </a:lvl7pPr>
            <a:lvl8pPr>
              <a:defRPr sz="1800"/>
            </a:lvl8pPr>
            <a:lvl9pPr>
              <a:defRPr sz="18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p:nvPr userDrawn="1"/>
        </p:nvGrpSpPr>
        <p:grpSpPr>
          <a:xfrm>
            <a:off x="0" y="6248400"/>
            <a:ext cx="9220200" cy="682698"/>
            <a:chOff x="0" y="6248400"/>
            <a:chExt cx="9220200" cy="682698"/>
          </a:xfrm>
        </p:grpSpPr>
        <p:grpSp>
          <p:nvGrpSpPr>
            <p:cNvPr id="10" name="Group 9"/>
            <p:cNvGrpSpPr/>
            <p:nvPr userDrawn="1"/>
          </p:nvGrpSpPr>
          <p:grpSpPr>
            <a:xfrm>
              <a:off x="0" y="6248400"/>
              <a:ext cx="9220200" cy="682698"/>
              <a:chOff x="0" y="6248400"/>
              <a:chExt cx="9144000" cy="677056"/>
            </a:xfrm>
          </p:grpSpPr>
          <p:pic>
            <p:nvPicPr>
              <p:cNvPr id="13" name="Picture 3"/>
              <p:cNvPicPr>
                <a:picLocks noChangeAspect="1" noChangeArrowheads="1"/>
              </p:cNvPicPr>
              <p:nvPr/>
            </p:nvPicPr>
            <p:blipFill>
              <a:blip r:embed="rId2" cstate="print"/>
              <a:srcRect/>
              <a:stretch>
                <a:fillRect/>
              </a:stretch>
            </p:blipFill>
            <p:spPr bwMode="auto">
              <a:xfrm>
                <a:off x="0" y="6248400"/>
                <a:ext cx="9144000" cy="677056"/>
              </a:xfrm>
              <a:prstGeom prst="rect">
                <a:avLst/>
              </a:prstGeom>
              <a:noFill/>
              <a:ln w="9525">
                <a:noFill/>
                <a:miter lim="800000"/>
                <a:headEnd/>
                <a:tailEnd/>
              </a:ln>
            </p:spPr>
          </p:pic>
          <p:pic>
            <p:nvPicPr>
              <p:cNvPr id="14" name="Picture 4" descr="C:\Users\kfarrell\Desktop\smart911_url_lockup_withlock_darkbgs.png"/>
              <p:cNvPicPr>
                <a:picLocks noChangeAspect="1" noChangeArrowheads="1"/>
              </p:cNvPicPr>
              <p:nvPr/>
            </p:nvPicPr>
            <p:blipFill>
              <a:blip r:embed="rId3" cstate="print"/>
              <a:srcRect/>
              <a:stretch>
                <a:fillRect/>
              </a:stretch>
            </p:blipFill>
            <p:spPr bwMode="auto">
              <a:xfrm>
                <a:off x="6400800" y="6324600"/>
                <a:ext cx="2590800" cy="462643"/>
              </a:xfrm>
              <a:prstGeom prst="rect">
                <a:avLst/>
              </a:prstGeom>
              <a:noFill/>
            </p:spPr>
          </p:pic>
        </p:grpSp>
        <p:sp>
          <p:nvSpPr>
            <p:cNvPr id="12" name="Title 3"/>
            <p:cNvSpPr txBox="1">
              <a:spLocks/>
            </p:cNvSpPr>
            <p:nvPr userDrawn="1"/>
          </p:nvSpPr>
          <p:spPr>
            <a:xfrm>
              <a:off x="225562" y="6248400"/>
              <a:ext cx="2362200" cy="6759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mn-lt"/>
                  <a:ea typeface="+mj-ea"/>
                  <a:cs typeface="+mj-cs"/>
                </a:defRPr>
              </a:lvl1pPr>
            </a:lstStyle>
            <a:p>
              <a:pPr algn="l"/>
              <a:r>
                <a:rPr lang="en-US" sz="1400" dirty="0" smtClean="0">
                  <a:effectLst/>
                </a:rPr>
                <a:t>Be Smart About Safety.</a:t>
              </a:r>
              <a:endParaRPr lang="en-US" sz="1400" dirty="0">
                <a:effectLst/>
              </a:endParaRPr>
            </a:p>
          </p:txBody>
        </p:sp>
      </p:grpSp>
    </p:spTree>
    <p:extLst>
      <p:ext uri="{BB962C8B-B14F-4D97-AF65-F5344CB8AC3E}">
        <p14:creationId xmlns:p14="http://schemas.microsoft.com/office/powerpoint/2010/main" val="1673575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5" name="Group 4"/>
          <p:cNvGrpSpPr/>
          <p:nvPr userDrawn="1"/>
        </p:nvGrpSpPr>
        <p:grpSpPr>
          <a:xfrm>
            <a:off x="0" y="6248400"/>
            <a:ext cx="9220200" cy="682698"/>
            <a:chOff x="0" y="6248400"/>
            <a:chExt cx="9220200" cy="682698"/>
          </a:xfrm>
        </p:grpSpPr>
        <p:grpSp>
          <p:nvGrpSpPr>
            <p:cNvPr id="6" name="Group 5"/>
            <p:cNvGrpSpPr/>
            <p:nvPr userDrawn="1"/>
          </p:nvGrpSpPr>
          <p:grpSpPr>
            <a:xfrm>
              <a:off x="0" y="6248400"/>
              <a:ext cx="9220200" cy="682698"/>
              <a:chOff x="0" y="6248400"/>
              <a:chExt cx="9144000" cy="677056"/>
            </a:xfrm>
          </p:grpSpPr>
          <p:pic>
            <p:nvPicPr>
              <p:cNvPr id="8" name="Picture 3"/>
              <p:cNvPicPr>
                <a:picLocks noChangeAspect="1" noChangeArrowheads="1"/>
              </p:cNvPicPr>
              <p:nvPr/>
            </p:nvPicPr>
            <p:blipFill>
              <a:blip r:embed="rId2" cstate="print"/>
              <a:srcRect/>
              <a:stretch>
                <a:fillRect/>
              </a:stretch>
            </p:blipFill>
            <p:spPr bwMode="auto">
              <a:xfrm>
                <a:off x="0" y="6248400"/>
                <a:ext cx="9144000" cy="677056"/>
              </a:xfrm>
              <a:prstGeom prst="rect">
                <a:avLst/>
              </a:prstGeom>
              <a:noFill/>
              <a:ln w="9525">
                <a:noFill/>
                <a:miter lim="800000"/>
                <a:headEnd/>
                <a:tailEnd/>
              </a:ln>
            </p:spPr>
          </p:pic>
          <p:pic>
            <p:nvPicPr>
              <p:cNvPr id="9" name="Picture 4" descr="C:\Users\kfarrell\Desktop\smart911_url_lockup_withlock_darkbgs.png"/>
              <p:cNvPicPr>
                <a:picLocks noChangeAspect="1" noChangeArrowheads="1"/>
              </p:cNvPicPr>
              <p:nvPr/>
            </p:nvPicPr>
            <p:blipFill>
              <a:blip r:embed="rId3" cstate="print"/>
              <a:srcRect/>
              <a:stretch>
                <a:fillRect/>
              </a:stretch>
            </p:blipFill>
            <p:spPr bwMode="auto">
              <a:xfrm>
                <a:off x="6400800" y="6324600"/>
                <a:ext cx="2590800" cy="462643"/>
              </a:xfrm>
              <a:prstGeom prst="rect">
                <a:avLst/>
              </a:prstGeom>
              <a:noFill/>
            </p:spPr>
          </p:pic>
        </p:grpSp>
        <p:sp>
          <p:nvSpPr>
            <p:cNvPr id="7" name="Title 3"/>
            <p:cNvSpPr txBox="1">
              <a:spLocks/>
            </p:cNvSpPr>
            <p:nvPr userDrawn="1"/>
          </p:nvSpPr>
          <p:spPr>
            <a:xfrm>
              <a:off x="225562" y="6248400"/>
              <a:ext cx="2362200" cy="6759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mn-lt"/>
                  <a:ea typeface="+mj-ea"/>
                  <a:cs typeface="+mj-cs"/>
                </a:defRPr>
              </a:lvl1pPr>
            </a:lstStyle>
            <a:p>
              <a:pPr algn="l"/>
              <a:r>
                <a:rPr lang="en-US" sz="1400" dirty="0" smtClean="0">
                  <a:effectLst/>
                </a:rPr>
                <a:t>Be Smart About Safety.</a:t>
              </a:r>
              <a:endParaRPr lang="en-US" sz="1400" dirty="0">
                <a:effectLst/>
              </a:endParaRPr>
            </a:p>
          </p:txBody>
        </p:sp>
      </p:grpSp>
    </p:spTree>
    <p:extLst>
      <p:ext uri="{BB962C8B-B14F-4D97-AF65-F5344CB8AC3E}">
        <p14:creationId xmlns:p14="http://schemas.microsoft.com/office/powerpoint/2010/main" val="3088951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9960"/>
            <a:ext cx="7211862" cy="91398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126164"/>
            <a:ext cx="47219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E4F78-3145-BC49-80F7-132D5E8F7FC5}" type="slidenum">
              <a:rPr lang="en-US" smtClean="0"/>
              <a:pPr/>
              <a:t>‹#›</a:t>
            </a:fld>
            <a:endParaRPr lang="en-US" dirty="0"/>
          </a:p>
        </p:txBody>
      </p:sp>
    </p:spTree>
    <p:extLst>
      <p:ext uri="{BB962C8B-B14F-4D97-AF65-F5344CB8AC3E}">
        <p14:creationId xmlns:p14="http://schemas.microsoft.com/office/powerpoint/2010/main" val="787525292"/>
      </p:ext>
    </p:extLst>
  </p:cSld>
  <p:clrMap bg1="lt1" tx1="dk1" bg2="lt2" tx2="dk2" accent1="accent1" accent2="accent2" accent3="accent3" accent4="accent4" accent5="accent5" accent6="accent6" hlink="hlink" folHlink="folHlink"/>
  <p:sldLayoutIdLst>
    <p:sldLayoutId id="2147483700" r:id="rId1"/>
    <p:sldLayoutId id="2147483694" r:id="rId2"/>
    <p:sldLayoutId id="2147483705" r:id="rId3"/>
    <p:sldLayoutId id="2147483688" r:id="rId4"/>
    <p:sldLayoutId id="2147483692" r:id="rId5"/>
    <p:sldLayoutId id="2147483690" r:id="rId6"/>
    <p:sldLayoutId id="2147483703" r:id="rId7"/>
    <p:sldLayoutId id="2147483706" r:id="rId8"/>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457200" rtl="0" eaLnBrk="1" latinLnBrk="0" hangingPunct="1">
        <a:spcBef>
          <a:spcPct val="0"/>
        </a:spcBef>
        <a:buNone/>
        <a:defRPr sz="3200" kern="1200">
          <a:solidFill>
            <a:srgbClr val="EA6624"/>
          </a:solidFill>
          <a:effectLst/>
          <a:latin typeface="+mj-lt"/>
          <a:ea typeface="+mj-ea"/>
          <a:cs typeface="+mj-cs"/>
        </a:defRPr>
      </a:lvl1pPr>
    </p:titleStyle>
    <p:bodyStyle>
      <a:lvl1pPr marL="342900" indent="-342900" algn="l" defTabSz="457200" rtl="0" eaLnBrk="1" latinLnBrk="0" hangingPunct="1">
        <a:lnSpc>
          <a:spcPct val="150000"/>
        </a:lnSpc>
        <a:spcBef>
          <a:spcPts val="1272"/>
        </a:spcBef>
        <a:buClr>
          <a:srgbClr val="EA6624"/>
        </a:buClr>
        <a:buFont typeface="Arial" pitchFamily="34" charset="0"/>
        <a:buChar char="•"/>
        <a:defRPr sz="2000" b="1" kern="1200">
          <a:solidFill>
            <a:srgbClr val="333333"/>
          </a:solidFill>
          <a:latin typeface="+mn-lt"/>
          <a:ea typeface="+mn-ea"/>
          <a:cs typeface="+mn-cs"/>
        </a:defRPr>
      </a:lvl1pPr>
      <a:lvl2pPr marL="742950" indent="-285750" algn="l" defTabSz="457200" rtl="0" eaLnBrk="1" latinLnBrk="0" hangingPunct="1">
        <a:lnSpc>
          <a:spcPct val="150000"/>
        </a:lnSpc>
        <a:spcBef>
          <a:spcPts val="1272"/>
        </a:spcBef>
        <a:buFont typeface="Arial" pitchFamily="34" charset="0"/>
        <a:buChar char="•"/>
        <a:defRPr sz="2000" kern="1200">
          <a:solidFill>
            <a:srgbClr val="333333"/>
          </a:solidFill>
          <a:latin typeface="+mn-lt"/>
          <a:ea typeface="+mn-ea"/>
          <a:cs typeface="+mn-cs"/>
        </a:defRPr>
      </a:lvl2pPr>
      <a:lvl3pPr marL="1143000" indent="-228600" algn="l" defTabSz="457200" rtl="0" eaLnBrk="1" latinLnBrk="0" hangingPunct="1">
        <a:lnSpc>
          <a:spcPct val="150000"/>
        </a:lnSpc>
        <a:spcBef>
          <a:spcPts val="1272"/>
        </a:spcBef>
        <a:buFont typeface="Arial" pitchFamily="34" charset="0"/>
        <a:buChar char="•"/>
        <a:defRPr sz="2000" kern="1200">
          <a:solidFill>
            <a:srgbClr val="333333"/>
          </a:solidFill>
          <a:latin typeface="+mn-lt"/>
          <a:ea typeface="+mn-ea"/>
          <a:cs typeface="+mn-cs"/>
        </a:defRPr>
      </a:lvl3pPr>
      <a:lvl4pPr marL="1600200" indent="-228600" algn="l" defTabSz="457200" rtl="0" eaLnBrk="1" latinLnBrk="0" hangingPunct="1">
        <a:lnSpc>
          <a:spcPct val="150000"/>
        </a:lnSpc>
        <a:spcBef>
          <a:spcPts val="1272"/>
        </a:spcBef>
        <a:buFont typeface="Arial" pitchFamily="34" charset="0"/>
        <a:buChar char="•"/>
        <a:defRPr sz="2000" kern="1200">
          <a:solidFill>
            <a:srgbClr val="333333"/>
          </a:solidFill>
          <a:latin typeface="+mn-lt"/>
          <a:ea typeface="+mn-ea"/>
          <a:cs typeface="+mn-cs"/>
        </a:defRPr>
      </a:lvl4pPr>
      <a:lvl5pPr marL="2057400" indent="-228600" algn="l" defTabSz="457200" rtl="0" eaLnBrk="1" latinLnBrk="0" hangingPunct="1">
        <a:lnSpc>
          <a:spcPct val="150000"/>
        </a:lnSpc>
        <a:spcBef>
          <a:spcPts val="1272"/>
        </a:spcBef>
        <a:buFont typeface="Arial" pitchFamily="34" charset="0"/>
        <a:buChar char="•"/>
        <a:defRPr sz="20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mart911.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867524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Smart911?</a:t>
            </a:r>
            <a:endParaRPr lang="en-US" dirty="0"/>
          </a:p>
        </p:txBody>
      </p:sp>
      <p:sp>
        <p:nvSpPr>
          <p:cNvPr id="3" name="Text Placeholder 2"/>
          <p:cNvSpPr>
            <a:spLocks noGrp="1"/>
          </p:cNvSpPr>
          <p:nvPr>
            <p:ph type="body" sz="quarter" idx="13"/>
          </p:nvPr>
        </p:nvSpPr>
        <p:spPr>
          <a:xfrm>
            <a:off x="457200" y="1600201"/>
            <a:ext cx="4038600" cy="4724399"/>
          </a:xfrm>
        </p:spPr>
        <p:txBody>
          <a:bodyPr/>
          <a:lstStyle/>
          <a:p>
            <a:r>
              <a:rPr lang="en-US" dirty="0" smtClean="0"/>
              <a:t>Private and secure website</a:t>
            </a:r>
          </a:p>
          <a:p>
            <a:r>
              <a:rPr lang="en-US" dirty="0" smtClean="0"/>
              <a:t>Citizens create a Safety Profile of valuable information they want to provide 9-1-1 call takers and first responders</a:t>
            </a:r>
          </a:p>
          <a:p>
            <a:r>
              <a:rPr lang="en-US" dirty="0" smtClean="0"/>
              <a:t>Service is free to citizens</a:t>
            </a:r>
            <a:endParaRPr lang="en-US" dirty="0"/>
          </a:p>
        </p:txBody>
      </p:sp>
      <p:pic>
        <p:nvPicPr>
          <p:cNvPr id="1026" name="Picture 2"/>
          <p:cNvPicPr>
            <a:picLocks noChangeAspect="1" noChangeArrowheads="1"/>
          </p:cNvPicPr>
          <p:nvPr/>
        </p:nvPicPr>
        <p:blipFill>
          <a:blip r:embed="rId2"/>
          <a:srcRect/>
          <a:stretch>
            <a:fillRect/>
          </a:stretch>
        </p:blipFill>
        <p:spPr bwMode="auto">
          <a:xfrm>
            <a:off x="4665525" y="1676401"/>
            <a:ext cx="4238625" cy="298023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Callout 1 5"/>
          <p:cNvSpPr/>
          <p:nvPr/>
        </p:nvSpPr>
        <p:spPr>
          <a:xfrm>
            <a:off x="6273800" y="1485900"/>
            <a:ext cx="2590800" cy="914400"/>
          </a:xfrm>
          <a:prstGeom prst="borderCallout1">
            <a:avLst>
              <a:gd name="adj1" fmla="val 46023"/>
              <a:gd name="adj2" fmla="val -541"/>
              <a:gd name="adj3" fmla="val 91721"/>
              <a:gd name="adj4" fmla="val -26873"/>
            </a:avLst>
          </a:prstGeom>
          <a:gradFill flip="none" rotWithShape="1">
            <a:gsLst>
              <a:gs pos="0">
                <a:srgbClr val="262262"/>
              </a:gs>
              <a:gs pos="100000">
                <a:srgbClr val="2A6EB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nchorCtr="0"/>
          <a:lstStyle/>
          <a:p>
            <a:pPr algn="ctr"/>
            <a:r>
              <a:rPr lang="en-US" sz="1600" dirty="0"/>
              <a:t>Enter all household residents</a:t>
            </a:r>
          </a:p>
        </p:txBody>
      </p:sp>
      <p:sp>
        <p:nvSpPr>
          <p:cNvPr id="7" name="Line Callout 1 6"/>
          <p:cNvSpPr/>
          <p:nvPr/>
        </p:nvSpPr>
        <p:spPr>
          <a:xfrm>
            <a:off x="6273800" y="3511550"/>
            <a:ext cx="2590800" cy="914400"/>
          </a:xfrm>
          <a:prstGeom prst="borderCallout1">
            <a:avLst>
              <a:gd name="adj1" fmla="val 46023"/>
              <a:gd name="adj2" fmla="val -541"/>
              <a:gd name="adj3" fmla="val 81331"/>
              <a:gd name="adj4" fmla="val -21832"/>
            </a:avLst>
          </a:prstGeom>
          <a:gradFill flip="none" rotWithShape="1">
            <a:gsLst>
              <a:gs pos="0">
                <a:srgbClr val="262262"/>
              </a:gs>
              <a:gs pos="100000">
                <a:srgbClr val="2A6EB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nchorCtr="0"/>
          <a:lstStyle/>
          <a:p>
            <a:pPr algn="ctr"/>
            <a:r>
              <a:rPr lang="en-US" sz="1600" dirty="0"/>
              <a:t>Add all emergency contacts and their contact information</a:t>
            </a:r>
          </a:p>
        </p:txBody>
      </p:sp>
      <p:sp>
        <p:nvSpPr>
          <p:cNvPr id="8" name="Line Callout 1 7"/>
          <p:cNvSpPr/>
          <p:nvPr/>
        </p:nvSpPr>
        <p:spPr>
          <a:xfrm>
            <a:off x="6273800" y="5537200"/>
            <a:ext cx="2590800" cy="914400"/>
          </a:xfrm>
          <a:prstGeom prst="borderCallout1">
            <a:avLst>
              <a:gd name="adj1" fmla="val 46023"/>
              <a:gd name="adj2" fmla="val -541"/>
              <a:gd name="adj3" fmla="val -5681"/>
              <a:gd name="adj4" fmla="val -22290"/>
            </a:avLst>
          </a:prstGeom>
          <a:gradFill flip="none" rotWithShape="1">
            <a:gsLst>
              <a:gs pos="0">
                <a:srgbClr val="262262"/>
              </a:gs>
              <a:gs pos="100000">
                <a:srgbClr val="2A6EB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nchorCtr="0"/>
          <a:lstStyle/>
          <a:p>
            <a:pPr algn="ctr"/>
            <a:r>
              <a:rPr lang="en-US" sz="1600" dirty="0"/>
              <a:t>Include vehicles and vehicle descriptions</a:t>
            </a:r>
          </a:p>
        </p:txBody>
      </p:sp>
      <p:sp>
        <p:nvSpPr>
          <p:cNvPr id="9" name="Line Callout 1 8"/>
          <p:cNvSpPr/>
          <p:nvPr/>
        </p:nvSpPr>
        <p:spPr>
          <a:xfrm>
            <a:off x="279400" y="5375275"/>
            <a:ext cx="2590800" cy="914400"/>
          </a:xfrm>
          <a:prstGeom prst="borderCallout1">
            <a:avLst>
              <a:gd name="adj1" fmla="val 77191"/>
              <a:gd name="adj2" fmla="val 100758"/>
              <a:gd name="adj3" fmla="val 118993"/>
              <a:gd name="adj4" fmla="val 111553"/>
            </a:avLst>
          </a:prstGeom>
          <a:gradFill flip="none" rotWithShape="1">
            <a:gsLst>
              <a:gs pos="0">
                <a:srgbClr val="262262"/>
              </a:gs>
              <a:gs pos="100000">
                <a:srgbClr val="2A6EB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nchorCtr="0"/>
          <a:lstStyle/>
          <a:p>
            <a:pPr algn="ctr"/>
            <a:r>
              <a:rPr lang="en-US" sz="1600" dirty="0"/>
              <a:t>If any pets live in the home, add them here</a:t>
            </a:r>
          </a:p>
        </p:txBody>
      </p:sp>
      <p:sp>
        <p:nvSpPr>
          <p:cNvPr id="10" name="Line Callout 1 9"/>
          <p:cNvSpPr/>
          <p:nvPr/>
        </p:nvSpPr>
        <p:spPr>
          <a:xfrm>
            <a:off x="279400" y="3149600"/>
            <a:ext cx="2590800" cy="914400"/>
          </a:xfrm>
          <a:prstGeom prst="borderCallout1">
            <a:avLst>
              <a:gd name="adj1" fmla="val 56412"/>
              <a:gd name="adj2" fmla="val 100758"/>
              <a:gd name="adj3" fmla="val 90422"/>
              <a:gd name="adj4" fmla="val 111553"/>
            </a:avLst>
          </a:prstGeom>
          <a:gradFill flip="none" rotWithShape="1">
            <a:gsLst>
              <a:gs pos="0">
                <a:srgbClr val="262262"/>
              </a:gs>
              <a:gs pos="100000">
                <a:srgbClr val="2A6EB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nchorCtr="0"/>
          <a:lstStyle/>
          <a:p>
            <a:pPr algn="ctr"/>
            <a:r>
              <a:rPr lang="en-US" sz="1600" dirty="0"/>
              <a:t>Add all mobile, landline and VOIP lines</a:t>
            </a:r>
          </a:p>
        </p:txBody>
      </p:sp>
      <p:sp>
        <p:nvSpPr>
          <p:cNvPr id="11" name="Line Callout 1 10"/>
          <p:cNvSpPr/>
          <p:nvPr/>
        </p:nvSpPr>
        <p:spPr>
          <a:xfrm>
            <a:off x="279400" y="857250"/>
            <a:ext cx="2590800" cy="914400"/>
          </a:xfrm>
          <a:prstGeom prst="borderCallout1">
            <a:avLst>
              <a:gd name="adj1" fmla="val 103165"/>
              <a:gd name="adj2" fmla="val 76464"/>
              <a:gd name="adj3" fmla="val 155358"/>
              <a:gd name="adj4" fmla="val 105594"/>
            </a:avLst>
          </a:prstGeom>
          <a:gradFill flip="none" rotWithShape="1">
            <a:gsLst>
              <a:gs pos="0">
                <a:srgbClr val="262262"/>
              </a:gs>
              <a:gs pos="100000">
                <a:srgbClr val="2A6EBB"/>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nchorCtr="0"/>
          <a:lstStyle/>
          <a:p>
            <a:pPr algn="ctr"/>
            <a:r>
              <a:rPr lang="en-US" sz="1600" dirty="0"/>
              <a:t>Include home and work addresses</a:t>
            </a:r>
          </a:p>
        </p:txBody>
      </p:sp>
      <p:pic>
        <p:nvPicPr>
          <p:cNvPr id="2050" name="Picture 2"/>
          <p:cNvPicPr>
            <a:picLocks noChangeAspect="1" noChangeArrowheads="1"/>
          </p:cNvPicPr>
          <p:nvPr/>
        </p:nvPicPr>
        <p:blipFill>
          <a:blip r:embed="rId2"/>
          <a:srcRect b="2658"/>
          <a:stretch>
            <a:fillRect/>
          </a:stretch>
        </p:blipFill>
        <p:spPr bwMode="auto">
          <a:xfrm>
            <a:off x="3009900" y="97672"/>
            <a:ext cx="2751699" cy="6665078"/>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4" name="Straight Arrow Connector 13"/>
          <p:cNvCxnSpPr/>
          <p:nvPr/>
        </p:nvCxnSpPr>
        <p:spPr>
          <a:xfrm>
            <a:off x="2291684" y="1844675"/>
            <a:ext cx="578516" cy="993775"/>
          </a:xfrm>
          <a:prstGeom prst="straightConnector1">
            <a:avLst/>
          </a:prstGeom>
          <a:noFill/>
          <a:ln w="25400">
            <a:solidFill>
              <a:srgbClr val="F15A29"/>
            </a:solidFill>
            <a:round/>
            <a:headEnd/>
            <a:tailEnd type="triangle" w="med" len="med"/>
          </a:ln>
          <a:effectLst/>
        </p:spPr>
      </p:cxnSp>
      <p:cxnSp>
        <p:nvCxnSpPr>
          <p:cNvPr id="15" name="Straight Arrow Connector 14"/>
          <p:cNvCxnSpPr/>
          <p:nvPr/>
        </p:nvCxnSpPr>
        <p:spPr>
          <a:xfrm>
            <a:off x="2870200" y="3613150"/>
            <a:ext cx="701675" cy="361950"/>
          </a:xfrm>
          <a:prstGeom prst="straightConnector1">
            <a:avLst/>
          </a:prstGeom>
          <a:noFill/>
          <a:ln w="25400">
            <a:solidFill>
              <a:srgbClr val="F15A29"/>
            </a:solidFill>
            <a:round/>
            <a:headEnd/>
            <a:tailEnd type="triangle" w="med" len="med"/>
          </a:ln>
          <a:effectLst/>
        </p:spPr>
      </p:cxnSp>
      <p:cxnSp>
        <p:nvCxnSpPr>
          <p:cNvPr id="17" name="Straight Arrow Connector 16"/>
          <p:cNvCxnSpPr/>
          <p:nvPr/>
        </p:nvCxnSpPr>
        <p:spPr>
          <a:xfrm>
            <a:off x="2870200" y="5838825"/>
            <a:ext cx="578516" cy="336550"/>
          </a:xfrm>
          <a:prstGeom prst="straightConnector1">
            <a:avLst/>
          </a:prstGeom>
          <a:noFill/>
          <a:ln w="25400">
            <a:solidFill>
              <a:srgbClr val="F15A29"/>
            </a:solidFill>
            <a:round/>
            <a:headEnd/>
            <a:tailEnd type="triangle" w="med" len="med"/>
          </a:ln>
          <a:effectLst/>
        </p:spPr>
      </p:cxnSp>
      <p:cxnSp>
        <p:nvCxnSpPr>
          <p:cNvPr id="19" name="Straight Arrow Connector 18"/>
          <p:cNvCxnSpPr/>
          <p:nvPr/>
        </p:nvCxnSpPr>
        <p:spPr>
          <a:xfrm flipH="1">
            <a:off x="4826000" y="1949450"/>
            <a:ext cx="1447800" cy="539750"/>
          </a:xfrm>
          <a:prstGeom prst="straightConnector1">
            <a:avLst/>
          </a:prstGeom>
          <a:noFill/>
          <a:ln w="25400">
            <a:solidFill>
              <a:srgbClr val="F15A29"/>
            </a:solidFill>
            <a:round/>
            <a:headEnd/>
            <a:tailEnd type="triangle" w="med" len="med"/>
          </a:ln>
          <a:effectLst/>
        </p:spPr>
      </p:cxnSp>
      <p:cxnSp>
        <p:nvCxnSpPr>
          <p:cNvPr id="22" name="Straight Arrow Connector 21"/>
          <p:cNvCxnSpPr/>
          <p:nvPr/>
        </p:nvCxnSpPr>
        <p:spPr>
          <a:xfrm flipH="1">
            <a:off x="4943475" y="3975100"/>
            <a:ext cx="1330325" cy="450850"/>
          </a:xfrm>
          <a:prstGeom prst="straightConnector1">
            <a:avLst/>
          </a:prstGeom>
          <a:noFill/>
          <a:ln w="25400">
            <a:solidFill>
              <a:srgbClr val="F15A29"/>
            </a:solidFill>
            <a:round/>
            <a:headEnd/>
            <a:tailEnd type="triangle" w="med" len="med"/>
          </a:ln>
          <a:effectLst/>
        </p:spPr>
      </p:cxnSp>
      <p:cxnSp>
        <p:nvCxnSpPr>
          <p:cNvPr id="25" name="Straight Arrow Connector 24"/>
          <p:cNvCxnSpPr/>
          <p:nvPr/>
        </p:nvCxnSpPr>
        <p:spPr>
          <a:xfrm flipH="1" flipV="1">
            <a:off x="4826000" y="5537200"/>
            <a:ext cx="1644650" cy="463550"/>
          </a:xfrm>
          <a:prstGeom prst="straightConnector1">
            <a:avLst/>
          </a:prstGeom>
          <a:noFill/>
          <a:ln w="25400">
            <a:solidFill>
              <a:srgbClr val="F15A29"/>
            </a:solidFill>
            <a:round/>
            <a:headEnd/>
            <a:tailEnd type="triangle" w="med" len="med"/>
          </a:ln>
          <a:effectLst/>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62" y="76200"/>
            <a:ext cx="8804138" cy="913987"/>
          </a:xfrm>
        </p:spPr>
        <p:txBody>
          <a:bodyPr>
            <a:normAutofit/>
          </a:bodyPr>
          <a:lstStyle/>
          <a:p>
            <a:r>
              <a:rPr lang="en-US" sz="2800" dirty="0" smtClean="0"/>
              <a:t>How Does Smart911 Work? </a:t>
            </a:r>
            <a:endParaRPr lang="en-US" sz="2800" dirty="0"/>
          </a:p>
        </p:txBody>
      </p:sp>
      <p:sp>
        <p:nvSpPr>
          <p:cNvPr id="5" name="Rectangle 4"/>
          <p:cNvSpPr/>
          <p:nvPr/>
        </p:nvSpPr>
        <p:spPr>
          <a:xfrm>
            <a:off x="225562" y="5137150"/>
            <a:ext cx="1981200" cy="501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bwMode="white">
          <a:xfrm>
            <a:off x="6527937" y="1645889"/>
            <a:ext cx="6556238" cy="913987"/>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333333"/>
                </a:solidFill>
                <a:effectLst/>
                <a:uLnTx/>
                <a:uFillTx/>
                <a:ea typeface="+mj-ea"/>
                <a:cs typeface="HelveticaNeueLT Std Med Cn" pitchFamily="34" charset="0"/>
              </a:rPr>
              <a:t>What 9-1-1 Sees…</a:t>
            </a:r>
            <a:endParaRPr kumimoji="0" lang="en-US" sz="2000" b="1" i="0" u="none" strike="noStrike" kern="1200" cap="none" spc="0" normalizeH="0" baseline="0" noProof="0" dirty="0">
              <a:ln>
                <a:noFill/>
              </a:ln>
              <a:solidFill>
                <a:srgbClr val="333333"/>
              </a:solidFill>
              <a:effectLst/>
              <a:uLnTx/>
              <a:uFillTx/>
              <a:ea typeface="+mj-ea"/>
              <a:cs typeface="HelveticaNeueLT Std Med Cn" pitchFamily="34" charset="0"/>
            </a:endParaRPr>
          </a:p>
        </p:txBody>
      </p:sp>
      <p:sp>
        <p:nvSpPr>
          <p:cNvPr id="8" name="Title 1"/>
          <p:cNvSpPr txBox="1">
            <a:spLocks/>
          </p:cNvSpPr>
          <p:nvPr/>
        </p:nvSpPr>
        <p:spPr bwMode="white">
          <a:xfrm>
            <a:off x="266700" y="5359813"/>
            <a:ext cx="6556238" cy="913987"/>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333333"/>
                </a:solidFill>
                <a:effectLst/>
                <a:uLnTx/>
                <a:uFillTx/>
                <a:ea typeface="+mj-ea"/>
                <a:cs typeface="HelveticaNeueLT Std Med Cn" pitchFamily="34" charset="0"/>
              </a:rPr>
              <a:t>What citizens create…</a:t>
            </a:r>
            <a:endParaRPr kumimoji="0" lang="en-US" sz="2000" b="1" i="0" u="none" strike="noStrike" kern="1200" cap="none" spc="0" normalizeH="0" baseline="0" noProof="0" dirty="0">
              <a:ln>
                <a:noFill/>
              </a:ln>
              <a:solidFill>
                <a:srgbClr val="333333"/>
              </a:solidFill>
              <a:effectLst/>
              <a:uLnTx/>
              <a:uFillTx/>
              <a:ea typeface="+mj-ea"/>
              <a:cs typeface="HelveticaNeueLT Std Med Cn" pitchFamily="34" charset="0"/>
            </a:endParaRPr>
          </a:p>
        </p:txBody>
      </p:sp>
      <p:pic>
        <p:nvPicPr>
          <p:cNvPr id="9" name="Picture 2"/>
          <p:cNvPicPr>
            <a:picLocks noChangeAspect="1" noChangeArrowheads="1"/>
          </p:cNvPicPr>
          <p:nvPr/>
        </p:nvPicPr>
        <p:blipFill>
          <a:blip r:embed="rId2"/>
          <a:srcRect/>
          <a:stretch>
            <a:fillRect/>
          </a:stretch>
        </p:blipFill>
        <p:spPr bwMode="auto">
          <a:xfrm>
            <a:off x="345186" y="1231033"/>
            <a:ext cx="4388176" cy="4260242"/>
          </a:xfrm>
          <a:prstGeom prst="rect">
            <a:avLst/>
          </a:prstGeom>
          <a:noFill/>
          <a:ln w="9525">
            <a:solidFill>
              <a:schemeClr val="bg1">
                <a:lumMod val="75000"/>
              </a:schemeClr>
            </a:solidFill>
            <a:miter lim="800000"/>
            <a:headEnd/>
            <a:tailEnd/>
          </a:ln>
          <a:effectLst/>
        </p:spPr>
      </p:pic>
      <p:pic>
        <p:nvPicPr>
          <p:cNvPr id="10" name="Picture 2" descr="C:\Users\kfarrell\Pictures\smart911_smartlet_usecase.jpg"/>
          <p:cNvPicPr>
            <a:picLocks noChangeAspect="1" noChangeArrowheads="1"/>
          </p:cNvPicPr>
          <p:nvPr/>
        </p:nvPicPr>
        <p:blipFill>
          <a:blip r:embed="rId3"/>
          <a:srcRect/>
          <a:stretch>
            <a:fillRect/>
          </a:stretch>
        </p:blipFill>
        <p:spPr bwMode="auto">
          <a:xfrm>
            <a:off x="4418149" y="2460277"/>
            <a:ext cx="4446451" cy="349602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Smart911 Help?</a:t>
            </a:r>
            <a:endParaRPr lang="en-US" dirty="0"/>
          </a:p>
        </p:txBody>
      </p:sp>
      <p:sp>
        <p:nvSpPr>
          <p:cNvPr id="3" name="Text Placeholder 2"/>
          <p:cNvSpPr>
            <a:spLocks noGrp="1"/>
          </p:cNvSpPr>
          <p:nvPr>
            <p:ph type="body" sz="quarter" idx="13"/>
          </p:nvPr>
        </p:nvSpPr>
        <p:spPr>
          <a:xfrm>
            <a:off x="381000" y="1295401"/>
            <a:ext cx="4419600" cy="3505200"/>
          </a:xfrm>
        </p:spPr>
        <p:txBody>
          <a:bodyPr/>
          <a:lstStyle/>
          <a:p>
            <a:r>
              <a:rPr lang="en-US" dirty="0" smtClean="0"/>
              <a:t>Unknown Address and Location</a:t>
            </a:r>
          </a:p>
          <a:p>
            <a:r>
              <a:rPr lang="en-US" dirty="0" smtClean="0"/>
              <a:t>Mobile phones can be linked to specific addresses:</a:t>
            </a:r>
          </a:p>
          <a:p>
            <a:pPr lvl="1">
              <a:buClr>
                <a:srgbClr val="F3311D"/>
              </a:buClr>
              <a:buFont typeface="Calibri" pitchFamily="34" charset="0"/>
              <a:buChar char="⁻"/>
            </a:pPr>
            <a:r>
              <a:rPr lang="en-US" dirty="0" smtClean="0"/>
              <a:t>Home</a:t>
            </a:r>
          </a:p>
          <a:p>
            <a:pPr lvl="1">
              <a:buClr>
                <a:srgbClr val="F3311D"/>
              </a:buClr>
              <a:buFont typeface="Calibri" pitchFamily="34" charset="0"/>
              <a:buChar char="⁻"/>
            </a:pPr>
            <a:r>
              <a:rPr lang="en-US" dirty="0" smtClean="0"/>
              <a:t>Work</a:t>
            </a:r>
          </a:p>
          <a:p>
            <a:pPr lvl="1">
              <a:buClr>
                <a:srgbClr val="F3311D"/>
              </a:buClr>
              <a:buFont typeface="Calibri" pitchFamily="34" charset="0"/>
              <a:buChar char="⁻"/>
            </a:pPr>
            <a:r>
              <a:rPr lang="en-US" dirty="0" smtClean="0"/>
              <a:t>School</a:t>
            </a:r>
          </a:p>
          <a:p>
            <a:endParaRPr lang="en-US" dirty="0"/>
          </a:p>
        </p:txBody>
      </p:sp>
      <p:sp>
        <p:nvSpPr>
          <p:cNvPr id="7" name="TextBox 6"/>
          <p:cNvSpPr txBox="1"/>
          <p:nvPr/>
        </p:nvSpPr>
        <p:spPr>
          <a:xfrm>
            <a:off x="704848" y="5215692"/>
            <a:ext cx="8553452" cy="677108"/>
          </a:xfrm>
          <a:prstGeom prst="rect">
            <a:avLst/>
          </a:prstGeom>
          <a:noFill/>
        </p:spPr>
        <p:txBody>
          <a:bodyPr wrap="square" rtlCol="0">
            <a:spAutoFit/>
          </a:bodyPr>
          <a:lstStyle/>
          <a:p>
            <a:pPr lvl="0"/>
            <a:r>
              <a:rPr lang="en-US" sz="2000" b="1" dirty="0" smtClean="0">
                <a:solidFill>
                  <a:srgbClr val="333333"/>
                </a:solidFill>
                <a:latin typeface="HelveticaNeueLT Std" pitchFamily="34" charset="0"/>
                <a:cs typeface="HelveticaNeueLT Std" pitchFamily="34" charset="0"/>
              </a:rPr>
              <a:t>Result: 9-1-1 knows who is calling and where they are located. </a:t>
            </a:r>
          </a:p>
          <a:p>
            <a:endParaRPr lang="en-US" dirty="0"/>
          </a:p>
        </p:txBody>
      </p:sp>
      <p:sp>
        <p:nvSpPr>
          <p:cNvPr id="10" name="Chevron 9"/>
          <p:cNvSpPr/>
          <p:nvPr/>
        </p:nvSpPr>
        <p:spPr>
          <a:xfrm>
            <a:off x="315767" y="5238027"/>
            <a:ext cx="346362" cy="382050"/>
          </a:xfrm>
          <a:prstGeom prst="chevron">
            <a:avLst/>
          </a:prstGeom>
          <a:solidFill>
            <a:srgbClr val="EA6624"/>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nchorCtr="0"/>
          <a:lstStyle/>
          <a:p>
            <a:pPr algn="ctr"/>
            <a:endParaRPr lang="en-US" sz="160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00" y="1473200"/>
            <a:ext cx="3981661" cy="3130582"/>
          </a:xfrm>
          <a:prstGeom prst="rect">
            <a:avLst/>
          </a:prstGeom>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Smart911 Help?</a:t>
            </a:r>
            <a:endParaRPr lang="en-US" dirty="0"/>
          </a:p>
        </p:txBody>
      </p:sp>
      <p:sp>
        <p:nvSpPr>
          <p:cNvPr id="3" name="Text Placeholder 2"/>
          <p:cNvSpPr>
            <a:spLocks noGrp="1"/>
          </p:cNvSpPr>
          <p:nvPr>
            <p:ph type="body" sz="quarter" idx="13"/>
          </p:nvPr>
        </p:nvSpPr>
        <p:spPr>
          <a:xfrm>
            <a:off x="381000" y="1295401"/>
            <a:ext cx="4419600" cy="3505200"/>
          </a:xfrm>
        </p:spPr>
        <p:txBody>
          <a:bodyPr/>
          <a:lstStyle/>
          <a:p>
            <a:r>
              <a:rPr lang="en-US" dirty="0" smtClean="0"/>
              <a:t>Caller Cannot Communicate </a:t>
            </a:r>
          </a:p>
          <a:p>
            <a:r>
              <a:rPr lang="en-US" dirty="0" smtClean="0"/>
              <a:t>Caller by not be able to communicate due to:</a:t>
            </a:r>
          </a:p>
          <a:p>
            <a:pPr lvl="1">
              <a:buClr>
                <a:srgbClr val="CB1A07"/>
              </a:buClr>
              <a:buFont typeface="Calibri" pitchFamily="34" charset="0"/>
              <a:buChar char="⁻"/>
            </a:pPr>
            <a:r>
              <a:rPr lang="en-US" dirty="0" smtClean="0"/>
              <a:t>Allergic reaction</a:t>
            </a:r>
          </a:p>
          <a:p>
            <a:pPr lvl="1">
              <a:buClr>
                <a:srgbClr val="CB1A07"/>
              </a:buClr>
              <a:buFont typeface="Calibri" pitchFamily="34" charset="0"/>
              <a:buChar char="⁻"/>
            </a:pPr>
            <a:r>
              <a:rPr lang="en-US" dirty="0" smtClean="0"/>
              <a:t>Heart attack</a:t>
            </a:r>
          </a:p>
          <a:p>
            <a:pPr lvl="1">
              <a:buClr>
                <a:srgbClr val="CB1A07"/>
              </a:buClr>
              <a:buFont typeface="Calibri" pitchFamily="34" charset="0"/>
              <a:buChar char="⁻"/>
            </a:pPr>
            <a:r>
              <a:rPr lang="en-US" dirty="0" smtClean="0"/>
              <a:t>Home invasion</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7009" y="1457619"/>
            <a:ext cx="4126373" cy="3244360"/>
          </a:xfrm>
          <a:prstGeom prst="rect">
            <a:avLst/>
          </a:prstGeom>
          <a:effectLst>
            <a:outerShdw blurRad="50800" dist="38100" dir="2700000" algn="tl" rotWithShape="0">
              <a:srgbClr val="000000">
                <a:alpha val="43000"/>
              </a:srgbClr>
            </a:outerShdw>
          </a:effectLst>
        </p:spPr>
      </p:pic>
      <p:sp>
        <p:nvSpPr>
          <p:cNvPr id="9" name="TextBox 8"/>
          <p:cNvSpPr txBox="1"/>
          <p:nvPr/>
        </p:nvSpPr>
        <p:spPr>
          <a:xfrm>
            <a:off x="704848" y="5215692"/>
            <a:ext cx="8553452" cy="984885"/>
          </a:xfrm>
          <a:prstGeom prst="rect">
            <a:avLst/>
          </a:prstGeom>
          <a:noFill/>
        </p:spPr>
        <p:txBody>
          <a:bodyPr wrap="square" rtlCol="0">
            <a:spAutoFit/>
          </a:bodyPr>
          <a:lstStyle/>
          <a:p>
            <a:pPr lvl="0"/>
            <a:r>
              <a:rPr lang="en-US" sz="2000" b="1" dirty="0">
                <a:solidFill>
                  <a:srgbClr val="333333"/>
                </a:solidFill>
                <a:latin typeface="HelveticaNeueLT Std" pitchFamily="34" charset="0"/>
                <a:cs typeface="HelveticaNeueLT Std" pitchFamily="34" charset="0"/>
              </a:rPr>
              <a:t>Result:</a:t>
            </a:r>
            <a:r>
              <a:rPr lang="en-US" sz="2000" i="1" dirty="0">
                <a:latin typeface="Calibri" pitchFamily="34" charset="0"/>
              </a:rPr>
              <a:t> </a:t>
            </a:r>
            <a:r>
              <a:rPr lang="en-US" sz="2000" b="1" dirty="0" smtClean="0">
                <a:solidFill>
                  <a:srgbClr val="333333"/>
                </a:solidFill>
                <a:latin typeface="HelveticaNeueLT Std" pitchFamily="34" charset="0"/>
              </a:rPr>
              <a:t>Information </a:t>
            </a:r>
            <a:r>
              <a:rPr lang="en-US" sz="2000" b="1" dirty="0">
                <a:solidFill>
                  <a:srgbClr val="333333"/>
                </a:solidFill>
                <a:latin typeface="HelveticaNeueLT Std" pitchFamily="34" charset="0"/>
              </a:rPr>
              <a:t>is immediately available and caller doesn’t </a:t>
            </a:r>
            <a:br>
              <a:rPr lang="en-US" sz="2000" b="1" dirty="0">
                <a:solidFill>
                  <a:srgbClr val="333333"/>
                </a:solidFill>
                <a:latin typeface="HelveticaNeueLT Std" pitchFamily="34" charset="0"/>
              </a:rPr>
            </a:br>
            <a:r>
              <a:rPr lang="en-US" sz="2000" b="1" dirty="0">
                <a:solidFill>
                  <a:srgbClr val="333333"/>
                </a:solidFill>
                <a:latin typeface="HelveticaNeueLT Std" pitchFamily="34" charset="0"/>
              </a:rPr>
              <a:t>need to be the sole source of information. </a:t>
            </a:r>
          </a:p>
          <a:p>
            <a:endParaRPr lang="en-US" dirty="0"/>
          </a:p>
        </p:txBody>
      </p:sp>
      <p:sp>
        <p:nvSpPr>
          <p:cNvPr id="11" name="Chevron 10"/>
          <p:cNvSpPr/>
          <p:nvPr/>
        </p:nvSpPr>
        <p:spPr>
          <a:xfrm>
            <a:off x="315767" y="5238027"/>
            <a:ext cx="346362" cy="382050"/>
          </a:xfrm>
          <a:prstGeom prst="chevron">
            <a:avLst/>
          </a:prstGeom>
          <a:solidFill>
            <a:srgbClr val="EA6624"/>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nchorCtr="0"/>
          <a:lstStyle/>
          <a:p>
            <a:pPr algn="ctr"/>
            <a:endParaRPr lang="en-US" sz="16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Smart911 Help?</a:t>
            </a:r>
            <a:endParaRPr lang="en-US" dirty="0"/>
          </a:p>
        </p:txBody>
      </p:sp>
      <p:sp>
        <p:nvSpPr>
          <p:cNvPr id="3" name="Text Placeholder 2"/>
          <p:cNvSpPr>
            <a:spLocks noGrp="1"/>
          </p:cNvSpPr>
          <p:nvPr>
            <p:ph type="body" sz="quarter" idx="13"/>
          </p:nvPr>
        </p:nvSpPr>
        <p:spPr>
          <a:xfrm>
            <a:off x="381000" y="1295401"/>
            <a:ext cx="4419600" cy="3505200"/>
          </a:xfrm>
        </p:spPr>
        <p:txBody>
          <a:bodyPr/>
          <a:lstStyle/>
          <a:p>
            <a:r>
              <a:rPr lang="en-US" dirty="0" smtClean="0"/>
              <a:t>Medical Emergency</a:t>
            </a:r>
          </a:p>
          <a:p>
            <a:r>
              <a:rPr lang="en-US" dirty="0" smtClean="0"/>
              <a:t>Important  medical information can be included:</a:t>
            </a:r>
          </a:p>
          <a:p>
            <a:pPr lvl="1">
              <a:buClr>
                <a:srgbClr val="CB1A07"/>
              </a:buClr>
              <a:buFont typeface="Calibri" pitchFamily="34" charset="0"/>
              <a:buChar char="⁻"/>
            </a:pPr>
            <a:r>
              <a:rPr lang="en-US" dirty="0" smtClean="0"/>
              <a:t>Medical issues</a:t>
            </a:r>
          </a:p>
          <a:p>
            <a:pPr lvl="1">
              <a:buClr>
                <a:srgbClr val="CB1A07"/>
              </a:buClr>
              <a:buFont typeface="Calibri" pitchFamily="34" charset="0"/>
              <a:buChar char="⁻"/>
            </a:pPr>
            <a:r>
              <a:rPr lang="en-US" dirty="0" smtClean="0"/>
              <a:t>Medications</a:t>
            </a:r>
          </a:p>
          <a:p>
            <a:pPr lvl="1">
              <a:buClr>
                <a:srgbClr val="CB1A07"/>
              </a:buClr>
              <a:buFont typeface="Calibri" pitchFamily="34" charset="0"/>
              <a:buChar char="⁻"/>
            </a:pPr>
            <a:r>
              <a:rPr lang="en-US" dirty="0" smtClean="0"/>
              <a:t>Allergies</a:t>
            </a:r>
          </a:p>
          <a:p>
            <a:pPr lvl="1">
              <a:buClr>
                <a:srgbClr val="CB1A07"/>
              </a:buClr>
              <a:buFont typeface="Calibri" pitchFamily="34" charset="0"/>
              <a:buChar char="⁻"/>
            </a:pPr>
            <a:endParaRPr lang="en-US" dirty="0" smtClean="0"/>
          </a:p>
          <a:p>
            <a:endParaRPr lang="en-US" dirty="0"/>
          </a:p>
        </p:txBody>
      </p:sp>
      <p:pic>
        <p:nvPicPr>
          <p:cNvPr id="9" name="Picture 3" descr="C:\Users\tpiett\AppData\Local\Microsoft\Windows\Temporary Internet Files\Content.Outlook\2WAYJ3FJ\smart911_flow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447800"/>
            <a:ext cx="4030622" cy="3169077"/>
          </a:xfrm>
          <a:prstGeom prst="rect">
            <a:avLst/>
          </a:prstGeom>
          <a:noFill/>
        </p:spPr>
      </p:pic>
      <p:sp>
        <p:nvSpPr>
          <p:cNvPr id="8" name="TextBox 7"/>
          <p:cNvSpPr txBox="1"/>
          <p:nvPr/>
        </p:nvSpPr>
        <p:spPr>
          <a:xfrm>
            <a:off x="704848" y="5215692"/>
            <a:ext cx="8553452" cy="1292662"/>
          </a:xfrm>
          <a:prstGeom prst="rect">
            <a:avLst/>
          </a:prstGeom>
          <a:noFill/>
        </p:spPr>
        <p:txBody>
          <a:bodyPr wrap="square" rtlCol="0">
            <a:spAutoFit/>
          </a:bodyPr>
          <a:lstStyle/>
          <a:p>
            <a:pPr lvl="0"/>
            <a:r>
              <a:rPr lang="en-US" sz="2000" b="1" dirty="0">
                <a:solidFill>
                  <a:srgbClr val="333333"/>
                </a:solidFill>
                <a:latin typeface="HelveticaNeueLT Std" pitchFamily="34" charset="0"/>
                <a:cs typeface="HelveticaNeueLT Std" pitchFamily="34" charset="0"/>
              </a:rPr>
              <a:t>Result:</a:t>
            </a:r>
            <a:r>
              <a:rPr lang="en-US" sz="2000" i="1" dirty="0">
                <a:latin typeface="Calibri" pitchFamily="34" charset="0"/>
              </a:rPr>
              <a:t> </a:t>
            </a:r>
            <a:r>
              <a:rPr lang="en-US" sz="2000" b="1" dirty="0" smtClean="0">
                <a:solidFill>
                  <a:srgbClr val="333333"/>
                </a:solidFill>
                <a:latin typeface="HelveticaNeueLT Std" pitchFamily="34" charset="0"/>
              </a:rPr>
              <a:t>Knowing </a:t>
            </a:r>
            <a:r>
              <a:rPr lang="en-US" sz="2000" b="1" dirty="0">
                <a:solidFill>
                  <a:srgbClr val="333333"/>
                </a:solidFill>
                <a:latin typeface="HelveticaNeueLT Std" pitchFamily="34" charset="0"/>
              </a:rPr>
              <a:t>these details ahead of time can help avoid allergic reactions or dangerous medication combinations.</a:t>
            </a:r>
            <a:endParaRPr lang="en-US" sz="2000" b="1" dirty="0">
              <a:solidFill>
                <a:srgbClr val="333333"/>
              </a:solidFill>
              <a:latin typeface="HelveticaNeueLT Std" pitchFamily="34" charset="0"/>
              <a:cs typeface="HelveticaNeueLT Std" pitchFamily="34" charset="0"/>
            </a:endParaRPr>
          </a:p>
          <a:p>
            <a:endParaRPr lang="en-US" sz="2000" b="1" dirty="0">
              <a:solidFill>
                <a:srgbClr val="333333"/>
              </a:solidFill>
              <a:latin typeface="HelveticaNeueLT Std" pitchFamily="34" charset="0"/>
            </a:endParaRPr>
          </a:p>
          <a:p>
            <a:endParaRPr lang="en-US" dirty="0"/>
          </a:p>
        </p:txBody>
      </p:sp>
      <p:sp>
        <p:nvSpPr>
          <p:cNvPr id="11" name="Chevron 10"/>
          <p:cNvSpPr/>
          <p:nvPr/>
        </p:nvSpPr>
        <p:spPr>
          <a:xfrm>
            <a:off x="315767" y="5238027"/>
            <a:ext cx="346362" cy="382050"/>
          </a:xfrm>
          <a:prstGeom prst="chevron">
            <a:avLst/>
          </a:prstGeom>
          <a:solidFill>
            <a:srgbClr val="EA6624"/>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nchorCtr="0"/>
          <a:lstStyle/>
          <a:p>
            <a:pPr algn="ctr"/>
            <a:endParaRPr lang="en-US" sz="16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Smart911 Help?</a:t>
            </a:r>
            <a:endParaRPr lang="en-US" dirty="0"/>
          </a:p>
        </p:txBody>
      </p:sp>
      <p:sp>
        <p:nvSpPr>
          <p:cNvPr id="3" name="Text Placeholder 2"/>
          <p:cNvSpPr>
            <a:spLocks noGrp="1"/>
          </p:cNvSpPr>
          <p:nvPr>
            <p:ph type="body" sz="quarter" idx="13"/>
          </p:nvPr>
        </p:nvSpPr>
        <p:spPr>
          <a:xfrm>
            <a:off x="381000" y="1295401"/>
            <a:ext cx="4419600" cy="3505200"/>
          </a:xfrm>
        </p:spPr>
        <p:txBody>
          <a:bodyPr/>
          <a:lstStyle/>
          <a:p>
            <a:r>
              <a:rPr lang="en-US" dirty="0" smtClean="0"/>
              <a:t>Missing Child</a:t>
            </a:r>
          </a:p>
          <a:p>
            <a:r>
              <a:rPr lang="en-US" dirty="0" smtClean="0"/>
              <a:t>Smart911 Safety Profile displays:</a:t>
            </a:r>
          </a:p>
          <a:p>
            <a:pPr lvl="1">
              <a:buClr>
                <a:srgbClr val="CB1A07"/>
              </a:buClr>
              <a:buFont typeface="Calibri" pitchFamily="34" charset="0"/>
              <a:buChar char="⁻"/>
            </a:pPr>
            <a:r>
              <a:rPr lang="en-US" dirty="0" smtClean="0"/>
              <a:t>Recent photo </a:t>
            </a:r>
          </a:p>
          <a:p>
            <a:pPr lvl="1">
              <a:buClr>
                <a:srgbClr val="CB1A07"/>
              </a:buClr>
              <a:buFont typeface="Calibri" pitchFamily="34" charset="0"/>
              <a:buChar char="⁻"/>
            </a:pPr>
            <a:r>
              <a:rPr lang="en-US" dirty="0" smtClean="0"/>
              <a:t>Physical description</a:t>
            </a:r>
          </a:p>
          <a:p>
            <a:pPr lvl="1">
              <a:buClr>
                <a:srgbClr val="CB1A07"/>
              </a:buClr>
              <a:buFont typeface="Calibri" pitchFamily="34" charset="0"/>
              <a:buChar char="⁻"/>
            </a:pPr>
            <a:r>
              <a:rPr lang="en-US" dirty="0" smtClean="0"/>
              <a:t>Medical conditions</a:t>
            </a:r>
            <a:endParaRPr lang="en-US" dirty="0"/>
          </a:p>
        </p:txBody>
      </p:sp>
      <p:sp>
        <p:nvSpPr>
          <p:cNvPr id="7" name="TextBox 6"/>
          <p:cNvSpPr txBox="1"/>
          <p:nvPr/>
        </p:nvSpPr>
        <p:spPr>
          <a:xfrm>
            <a:off x="704849" y="5219700"/>
            <a:ext cx="8553452" cy="707886"/>
          </a:xfrm>
          <a:prstGeom prst="rect">
            <a:avLst/>
          </a:prstGeom>
          <a:noFill/>
        </p:spPr>
        <p:txBody>
          <a:bodyPr wrap="square" rtlCol="0">
            <a:spAutoFit/>
          </a:bodyPr>
          <a:lstStyle/>
          <a:p>
            <a:pPr lvl="0"/>
            <a:r>
              <a:rPr lang="en-US" sz="2000" b="1" dirty="0" smtClean="0">
                <a:solidFill>
                  <a:srgbClr val="333333"/>
                </a:solidFill>
                <a:latin typeface="HelveticaNeueLT Std" pitchFamily="34" charset="0"/>
                <a:cs typeface="HelveticaNeueLT Std" pitchFamily="34" charset="0"/>
              </a:rPr>
              <a:t>Result: </a:t>
            </a:r>
            <a:r>
              <a:rPr lang="en-US" sz="2000" b="1" dirty="0" smtClean="0">
                <a:solidFill>
                  <a:srgbClr val="333333"/>
                </a:solidFill>
                <a:latin typeface="HelveticaNeueLT Std" pitchFamily="34" charset="0"/>
              </a:rPr>
              <a:t>9-1-1 call takers can immediately forwarded picture and description to officers in the field for a faster response.</a:t>
            </a:r>
            <a:endParaRPr lang="en-US" b="1" dirty="0">
              <a:solidFill>
                <a:srgbClr val="333333"/>
              </a:solidFill>
              <a:latin typeface="HelveticaNeueLT Std" pitchFamily="34" charset="0"/>
            </a:endParaRPr>
          </a:p>
        </p:txBody>
      </p:sp>
      <p:pic>
        <p:nvPicPr>
          <p:cNvPr id="8" name="Picture 2" descr="C:\Users\kfarrell\Pictures\smart911_smartlet_usecase.jpg"/>
          <p:cNvPicPr>
            <a:picLocks noChangeAspect="1" noChangeArrowheads="1"/>
          </p:cNvPicPr>
          <p:nvPr/>
        </p:nvPicPr>
        <p:blipFill>
          <a:blip r:embed="rId3"/>
          <a:srcRect/>
          <a:stretch>
            <a:fillRect/>
          </a:stretch>
        </p:blipFill>
        <p:spPr bwMode="auto">
          <a:xfrm>
            <a:off x="4862323" y="1444336"/>
            <a:ext cx="3977951" cy="3127664"/>
          </a:xfrm>
          <a:prstGeom prst="rect">
            <a:avLst/>
          </a:prstGeom>
          <a:noFill/>
        </p:spPr>
      </p:pic>
      <p:sp>
        <p:nvSpPr>
          <p:cNvPr id="9" name="Chevron 8"/>
          <p:cNvSpPr/>
          <p:nvPr/>
        </p:nvSpPr>
        <p:spPr>
          <a:xfrm>
            <a:off x="315767" y="5238027"/>
            <a:ext cx="346362" cy="382050"/>
          </a:xfrm>
          <a:prstGeom prst="chevron">
            <a:avLst/>
          </a:prstGeom>
          <a:solidFill>
            <a:srgbClr val="EA6624"/>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nchorCtr="0"/>
          <a:lstStyle/>
          <a:p>
            <a:pPr algn="ctr"/>
            <a:endParaRPr lang="en-US" sz="16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05000"/>
            <a:ext cx="7211862" cy="3352800"/>
          </a:xfrm>
        </p:spPr>
        <p:txBody>
          <a:bodyPr>
            <a:normAutofit fontScale="90000"/>
          </a:bodyPr>
          <a:lstStyle/>
          <a:p>
            <a:r>
              <a:rPr lang="en-US" sz="6600" dirty="0" smtClean="0"/>
              <a:t>Create your own </a:t>
            </a:r>
            <a:br>
              <a:rPr lang="en-US" sz="6600" dirty="0" smtClean="0"/>
            </a:br>
            <a:r>
              <a:rPr lang="en-US" sz="6600" dirty="0" smtClean="0"/>
              <a:t>Safety Profile at </a:t>
            </a:r>
            <a:r>
              <a:rPr lang="en-US" sz="6600" dirty="0" smtClean="0">
                <a:hlinkClick r:id="rId2"/>
              </a:rPr>
              <a:t>www.smart911.com</a:t>
            </a:r>
            <a:r>
              <a:rPr lang="en-US" sz="6600" dirty="0" smtClean="0"/>
              <a:t> and help us spread the word to citizens. </a:t>
            </a:r>
            <a:br>
              <a:rPr lang="en-US" sz="6600" dirty="0" smtClean="0"/>
            </a:br>
            <a:endParaRPr lang="en-US" dirty="0"/>
          </a:p>
        </p:txBody>
      </p:sp>
      <p:pic>
        <p:nvPicPr>
          <p:cNvPr id="4" name="Picture 2" descr="C:\Users\kfarrell\Desktop\smart911_url_lockup_withlock_darkbgs.png"/>
          <p:cNvPicPr>
            <a:picLocks noChangeAspect="1" noChangeArrowheads="1"/>
          </p:cNvPicPr>
          <p:nvPr/>
        </p:nvPicPr>
        <p:blipFill>
          <a:blip r:embed="rId3"/>
          <a:srcRect/>
          <a:stretch>
            <a:fillRect/>
          </a:stretch>
        </p:blipFill>
        <p:spPr bwMode="auto">
          <a:xfrm>
            <a:off x="6400800" y="6230711"/>
            <a:ext cx="2667000" cy="4762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Rave">
  <a:themeElements>
    <a:clrScheme name="Smart911">
      <a:dk1>
        <a:srgbClr val="FFFFFF"/>
      </a:dk1>
      <a:lt1>
        <a:srgbClr val="FFFFFF"/>
      </a:lt1>
      <a:dk2>
        <a:srgbClr val="FFFFFF"/>
      </a:dk2>
      <a:lt2>
        <a:srgbClr val="FFFFFF"/>
      </a:lt2>
      <a:accent1>
        <a:srgbClr val="EA6624"/>
      </a:accent1>
      <a:accent2>
        <a:srgbClr val="EA6624"/>
      </a:accent2>
      <a:accent3>
        <a:srgbClr val="EA6624"/>
      </a:accent3>
      <a:accent4>
        <a:srgbClr val="EA6624"/>
      </a:accent4>
      <a:accent5>
        <a:srgbClr val="EA6624"/>
      </a:accent5>
      <a:accent6>
        <a:srgbClr val="EA6624"/>
      </a:accent6>
      <a:hlink>
        <a:srgbClr val="EA6624"/>
      </a:hlink>
      <a:folHlink>
        <a:srgbClr val="EA66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12424</TotalTime>
  <Words>434</Words>
  <Application>Microsoft Office PowerPoint</Application>
  <PresentationFormat>On-screen Show (4:3)</PresentationFormat>
  <Paragraphs>49</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Rave</vt:lpstr>
      <vt:lpstr>PowerPoint Presentation</vt:lpstr>
      <vt:lpstr>What is Smart911?</vt:lpstr>
      <vt:lpstr>PowerPoint Presentation</vt:lpstr>
      <vt:lpstr>How Does Smart911 Work? </vt:lpstr>
      <vt:lpstr>When Does Smart911 Help?</vt:lpstr>
      <vt:lpstr>When does Smart911 Help?</vt:lpstr>
      <vt:lpstr>When does Smart911 Help?</vt:lpstr>
      <vt:lpstr>When does Smart911 Help?</vt:lpstr>
      <vt:lpstr>Create your own  Safety Profile at www.smart911.com and help us spread the word to citizens.  </vt:lpstr>
    </vt:vector>
  </TitlesOfParts>
  <Company>Rave Mobile Safety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Rave Mobile Safety Presentation</dc:title>
  <dc:subject>Rave Mobile Safety</dc:subject>
  <dc:creator>Rave Mobile Safety</dc:creator>
  <cp:lastModifiedBy>Jackson Lucas</cp:lastModifiedBy>
  <cp:revision>690</cp:revision>
  <dcterms:created xsi:type="dcterms:W3CDTF">2011-10-18T21:09:50Z</dcterms:created>
  <dcterms:modified xsi:type="dcterms:W3CDTF">2018-05-29T16:33:23Z</dcterms:modified>
</cp:coreProperties>
</file>