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18"/>
  </p:notesMasterIdLst>
  <p:handoutMasterIdLst>
    <p:handoutMasterId r:id="rId19"/>
  </p:handoutMasterIdLst>
  <p:sldIdLst>
    <p:sldId id="456" r:id="rId2"/>
    <p:sldId id="468" r:id="rId3"/>
    <p:sldId id="470" r:id="rId4"/>
    <p:sldId id="460" r:id="rId5"/>
    <p:sldId id="463" r:id="rId6"/>
    <p:sldId id="465" r:id="rId7"/>
    <p:sldId id="462" r:id="rId8"/>
    <p:sldId id="454" r:id="rId9"/>
    <p:sldId id="455" r:id="rId10"/>
    <p:sldId id="438" r:id="rId11"/>
    <p:sldId id="441" r:id="rId12"/>
    <p:sldId id="440" r:id="rId13"/>
    <p:sldId id="442" r:id="rId14"/>
    <p:sldId id="466" r:id="rId15"/>
    <p:sldId id="469" r:id="rId16"/>
    <p:sldId id="464"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59" userDrawn="1">
          <p15:clr>
            <a:srgbClr val="A4A3A4"/>
          </p15:clr>
        </p15:guide>
        <p15:guide id="2" pos="3840" userDrawn="1">
          <p15:clr>
            <a:srgbClr val="A4A3A4"/>
          </p15:clr>
        </p15:guide>
        <p15:guide id="3" orient="horz" pos="4122">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sha Vargas" initials="SV" lastIdx="3" clrIdx="0">
    <p:extLst/>
  </p:cmAuthor>
  <p:cmAuthor id="2" name="Claire Rottino"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3333"/>
    <a:srgbClr val="EA6624"/>
    <a:srgbClr val="FFFFFF"/>
    <a:srgbClr val="D9D9D9"/>
    <a:srgbClr val="BFBFBF"/>
    <a:srgbClr val="19974C"/>
    <a:srgbClr val="F89108"/>
    <a:srgbClr val="9C1608"/>
    <a:srgbClr val="BE1B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8" autoAdjust="0"/>
    <p:restoredTop sz="85258" autoAdjust="0"/>
  </p:normalViewPr>
  <p:slideViewPr>
    <p:cSldViewPr snapToGrid="0" snapToObjects="1" showGuides="1">
      <p:cViewPr varScale="1">
        <p:scale>
          <a:sx n="120" d="100"/>
          <a:sy n="120" d="100"/>
        </p:scale>
        <p:origin x="-904" y="-104"/>
      </p:cViewPr>
      <p:guideLst>
        <p:guide orient="horz" pos="2159"/>
        <p:guide orient="horz" pos="4122"/>
        <p:guide pos="340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936"/>
    </p:cViewPr>
  </p:sorterViewPr>
  <p:notesViewPr>
    <p:cSldViewPr snapToGrid="0" snapToObjects="1" showGuides="1">
      <p:cViewPr varScale="1">
        <p:scale>
          <a:sx n="133" d="100"/>
          <a:sy n="133" d="100"/>
        </p:scale>
        <p:origin x="-3528"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commentAuthors" Target="commentAuthors.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671B38D-27D2-B742-A4F4-7C368BB85DBB}" type="datetimeFigureOut">
              <a:rPr lang="en-US" smtClean="0"/>
              <a:pPr/>
              <a:t>12/11/18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1C26DB-F9C4-2644-AC16-A787F0A42CFA}" type="slidenum">
              <a:rPr lang="en-US" smtClean="0"/>
              <a:pPr/>
              <a:t>‹#›</a:t>
            </a:fld>
            <a:endParaRPr lang="en-US" dirty="0"/>
          </a:p>
        </p:txBody>
      </p:sp>
    </p:spTree>
    <p:extLst>
      <p:ext uri="{BB962C8B-B14F-4D97-AF65-F5344CB8AC3E}">
        <p14:creationId xmlns:p14="http://schemas.microsoft.com/office/powerpoint/2010/main" val="745422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91D2C32D-8BF5-E249-9D80-38352CC8CF36}" type="datetimeFigureOut">
              <a:rPr lang="en-US" smtClean="0"/>
              <a:pPr/>
              <a:t>12/11/18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1C1B9DD2-2364-7342-AC73-3667D293F118}" type="slidenum">
              <a:rPr lang="en-US" smtClean="0"/>
              <a:pPr/>
              <a:t>‹#›</a:t>
            </a:fld>
            <a:endParaRPr lang="en-US" dirty="0"/>
          </a:p>
        </p:txBody>
      </p:sp>
    </p:spTree>
    <p:extLst>
      <p:ext uri="{BB962C8B-B14F-4D97-AF65-F5344CB8AC3E}">
        <p14:creationId xmlns:p14="http://schemas.microsoft.com/office/powerpoint/2010/main" val="23904529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When you dial 9-1-1, the 9-1-1 call taker is only able to see very limited amounts of information about you. Below you can see the drastic difference between a landline 9-1-1 call, a mobile 9-1-1 call and a call with a Smart911 Safety Profile.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80% of 9-1-1 calls do not</a:t>
            </a:r>
            <a:r>
              <a:rPr lang="en-US" sz="1200" baseline="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2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provide an exact location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With mobile phones, it can take much longer</a:t>
            </a:r>
            <a:r>
              <a:rPr lang="en-US" baseline="0" dirty="0" smtClean="0"/>
              <a:t> to get the exact address and the call taker usually relies on the 9-1-1 caller to provide their exact location. </a:t>
            </a:r>
            <a:endParaRPr lang="en-US" b="0" dirty="0" smtClean="0"/>
          </a:p>
          <a:p>
            <a:endParaRPr lang="en-US" dirty="0"/>
          </a:p>
        </p:txBody>
      </p:sp>
      <p:sp>
        <p:nvSpPr>
          <p:cNvPr id="4" name="Slide Number Placeholder 3"/>
          <p:cNvSpPr>
            <a:spLocks noGrp="1"/>
          </p:cNvSpPr>
          <p:nvPr>
            <p:ph type="sldNum" sz="quarter" idx="10"/>
          </p:nvPr>
        </p:nvSpPr>
        <p:spPr/>
        <p:txBody>
          <a:bodyPr/>
          <a:lstStyle/>
          <a:p>
            <a:fld id="{1C1B9DD2-2364-7342-AC73-3667D293F118}" type="slidenum">
              <a:rPr lang="en-US" smtClean="0"/>
              <a:pPr/>
              <a:t>2</a:t>
            </a:fld>
            <a:endParaRPr lang="en-US" dirty="0"/>
          </a:p>
        </p:txBody>
      </p:sp>
    </p:spTree>
    <p:extLst>
      <p:ext uri="{BB962C8B-B14F-4D97-AF65-F5344CB8AC3E}">
        <p14:creationId xmlns:p14="http://schemas.microsoft.com/office/powerpoint/2010/main" val="720385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1B9DD2-2364-7342-AC73-3667D293F118}" type="slidenum">
              <a:rPr lang="en-US" smtClean="0"/>
              <a:pPr/>
              <a:t>16</a:t>
            </a:fld>
            <a:endParaRPr lang="en-US" dirty="0"/>
          </a:p>
        </p:txBody>
      </p:sp>
    </p:spTree>
    <p:extLst>
      <p:ext uri="{BB962C8B-B14F-4D97-AF65-F5344CB8AC3E}">
        <p14:creationId xmlns:p14="http://schemas.microsoft.com/office/powerpoint/2010/main" val="233524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Must</a:t>
            </a:r>
            <a:r>
              <a:rPr lang="en-US" baseline="0" dirty="0" smtClean="0"/>
              <a:t> be connected to the internet connection to view the YouTube video</a:t>
            </a:r>
            <a:endParaRPr lang="en-US" dirty="0"/>
          </a:p>
        </p:txBody>
      </p:sp>
      <p:sp>
        <p:nvSpPr>
          <p:cNvPr id="4" name="Slide Number Placeholder 3"/>
          <p:cNvSpPr>
            <a:spLocks noGrp="1"/>
          </p:cNvSpPr>
          <p:nvPr>
            <p:ph type="sldNum" sz="quarter" idx="10"/>
          </p:nvPr>
        </p:nvSpPr>
        <p:spPr/>
        <p:txBody>
          <a:bodyPr/>
          <a:lstStyle/>
          <a:p>
            <a:fld id="{1C1B9DD2-2364-7342-AC73-3667D293F118}" type="slidenum">
              <a:rPr lang="en-US" smtClean="0"/>
              <a:pPr/>
              <a:t>3</a:t>
            </a:fld>
            <a:endParaRPr lang="en-US" dirty="0"/>
          </a:p>
        </p:txBody>
      </p:sp>
    </p:spTree>
    <p:extLst>
      <p:ext uri="{BB962C8B-B14F-4D97-AF65-F5344CB8AC3E}">
        <p14:creationId xmlns:p14="http://schemas.microsoft.com/office/powerpoint/2010/main" val="2727154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Must</a:t>
            </a:r>
            <a:r>
              <a:rPr lang="en-US" baseline="0" dirty="0" smtClean="0"/>
              <a:t> be connected to the internet connection to view the YouTube video</a:t>
            </a:r>
            <a:endParaRPr lang="en-US" dirty="0"/>
          </a:p>
        </p:txBody>
      </p:sp>
      <p:sp>
        <p:nvSpPr>
          <p:cNvPr id="4" name="Slide Number Placeholder 3"/>
          <p:cNvSpPr>
            <a:spLocks noGrp="1"/>
          </p:cNvSpPr>
          <p:nvPr>
            <p:ph type="sldNum" sz="quarter" idx="10"/>
          </p:nvPr>
        </p:nvSpPr>
        <p:spPr/>
        <p:txBody>
          <a:bodyPr/>
          <a:lstStyle/>
          <a:p>
            <a:fld id="{1C1B9DD2-2364-7342-AC73-3667D293F118}" type="slidenum">
              <a:rPr lang="en-US" smtClean="0"/>
              <a:pPr/>
              <a:t>6</a:t>
            </a:fld>
            <a:endParaRPr lang="en-US" dirty="0"/>
          </a:p>
        </p:txBody>
      </p:sp>
    </p:spTree>
    <p:extLst>
      <p:ext uri="{BB962C8B-B14F-4D97-AF65-F5344CB8AC3E}">
        <p14:creationId xmlns:p14="http://schemas.microsoft.com/office/powerpoint/2010/main" val="4181082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1B9DD2-2364-7342-AC73-3667D293F118}" type="slidenum">
              <a:rPr lang="en-US" smtClean="0"/>
              <a:pPr/>
              <a:t>7</a:t>
            </a:fld>
            <a:endParaRPr lang="en-US" dirty="0"/>
          </a:p>
        </p:txBody>
      </p:sp>
    </p:spTree>
    <p:extLst>
      <p:ext uri="{BB962C8B-B14F-4D97-AF65-F5344CB8AC3E}">
        <p14:creationId xmlns:p14="http://schemas.microsoft.com/office/powerpoint/2010/main" val="528172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Smart911 allows individuals to provide the additional details that 9-1-1 call takers may need in order to assist them during an emergency. When you dial 9-1-1 today the information received by the 9-1-1 call center can be limited based on the type of phone you are calling on. With Smart911, anytime you make an emergency call from a phone registered with your Safety Profile, the 9-1-1 systems recognizes your phone number and automatically displays your profile on the screen of the call taker who receives your call.</a:t>
            </a:r>
          </a:p>
          <a:p>
            <a:endParaRPr lang="en-US" dirty="0"/>
          </a:p>
        </p:txBody>
      </p:sp>
      <p:sp>
        <p:nvSpPr>
          <p:cNvPr id="4" name="Slide Number Placeholder 3"/>
          <p:cNvSpPr>
            <a:spLocks noGrp="1"/>
          </p:cNvSpPr>
          <p:nvPr>
            <p:ph type="sldNum" sz="quarter" idx="10"/>
          </p:nvPr>
        </p:nvSpPr>
        <p:spPr/>
        <p:txBody>
          <a:bodyPr/>
          <a:lstStyle/>
          <a:p>
            <a:fld id="{1C1B9DD2-2364-7342-AC73-3667D293F118}" type="slidenum">
              <a:rPr lang="en-US" smtClean="0"/>
              <a:pPr/>
              <a:t>9</a:t>
            </a:fld>
            <a:endParaRPr lang="en-US" dirty="0"/>
          </a:p>
        </p:txBody>
      </p:sp>
    </p:spTree>
    <p:extLst>
      <p:ext uri="{BB962C8B-B14F-4D97-AF65-F5344CB8AC3E}">
        <p14:creationId xmlns:p14="http://schemas.microsoft.com/office/powerpoint/2010/main" val="1287855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l">
              <a:defRPr/>
            </a:pPr>
            <a:r>
              <a:rPr lang="en-US" dirty="0" smtClean="0"/>
              <a:t>"I had my 1st experience with Smart911 March 2011 with an Acute Asthma Attack. My information was in there and complete, the units were there in minutes, and the dispatcher stayed on the line with me. With the care I received on the way to the hospital I can't even begin to think of anything to improve.“ Jane V. - Goodlettsville, TN</a:t>
            </a:r>
            <a:endParaRPr lang="en-US" b="1" dirty="0" smtClean="0"/>
          </a:p>
          <a:p>
            <a:pPr algn="l"/>
            <a:endParaRPr lang="en-US" dirty="0"/>
          </a:p>
        </p:txBody>
      </p:sp>
      <p:sp>
        <p:nvSpPr>
          <p:cNvPr id="4" name="Slide Number Placeholder 3"/>
          <p:cNvSpPr>
            <a:spLocks noGrp="1"/>
          </p:cNvSpPr>
          <p:nvPr>
            <p:ph type="sldNum" sz="quarter" idx="10"/>
          </p:nvPr>
        </p:nvSpPr>
        <p:spPr/>
        <p:txBody>
          <a:bodyPr/>
          <a:lstStyle/>
          <a:p>
            <a:fld id="{1C1B9DD2-2364-7342-AC73-3667D293F118}" type="slidenum">
              <a:rPr lang="en-US" smtClean="0"/>
              <a:pPr/>
              <a:t>10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defRPr/>
            </a:pPr>
            <a:r>
              <a:rPr lang="en-US" dirty="0" smtClean="0"/>
              <a:t>In Illinois, a 9-1-1 call was received with no response by the caller other than some gagging sounds.  The call came from a mobile phone with a general location hit.  The Smart911 Safety Profile indicated that the caller had an allergy to bee stings and her home address was within the range of her cell phone call.  EMS was able to respond immediately to treat her bee sting.   </a:t>
            </a:r>
          </a:p>
          <a:p>
            <a:pPr algn="l"/>
            <a:endParaRPr lang="en-US" dirty="0"/>
          </a:p>
        </p:txBody>
      </p:sp>
      <p:sp>
        <p:nvSpPr>
          <p:cNvPr id="4" name="Slide Number Placeholder 3"/>
          <p:cNvSpPr>
            <a:spLocks noGrp="1"/>
          </p:cNvSpPr>
          <p:nvPr>
            <p:ph type="sldNum" sz="quarter" idx="10"/>
          </p:nvPr>
        </p:nvSpPr>
        <p:spPr/>
        <p:txBody>
          <a:bodyPr/>
          <a:lstStyle/>
          <a:p>
            <a:fld id="{1C1B9DD2-2364-7342-AC73-3667D293F118}" type="slidenum">
              <a:rPr lang="en-US" smtClean="0"/>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defRPr/>
            </a:pPr>
            <a:r>
              <a:rPr lang="en-US" dirty="0" smtClean="0"/>
              <a:t>In Fort Smith Arkansas, a 4 year old boy was playing in his yard with his siblings when he fell into a grill and cut his face.  In a panic his mother dialed 9-1-1 for help, forgetting to alert them to his fatal latex allergy.  Her Safety Profile provided those vital details.  </a:t>
            </a:r>
          </a:p>
          <a:p>
            <a:pPr algn="l"/>
            <a:endParaRPr lang="en-US" dirty="0"/>
          </a:p>
        </p:txBody>
      </p:sp>
      <p:sp>
        <p:nvSpPr>
          <p:cNvPr id="4" name="Slide Number Placeholder 3"/>
          <p:cNvSpPr>
            <a:spLocks noGrp="1"/>
          </p:cNvSpPr>
          <p:nvPr>
            <p:ph type="sldNum" sz="quarter" idx="10"/>
          </p:nvPr>
        </p:nvSpPr>
        <p:spPr/>
        <p:txBody>
          <a:bodyPr/>
          <a:lstStyle/>
          <a:p>
            <a:fld id="{1C1B9DD2-2364-7342-AC73-3667D293F118}" type="slidenum">
              <a:rPr lang="en-US" smtClean="0"/>
              <a:pPr/>
              <a:t>12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l"/>
            <a:endParaRPr lang="en-US" dirty="0"/>
          </a:p>
        </p:txBody>
      </p:sp>
      <p:sp>
        <p:nvSpPr>
          <p:cNvPr id="4" name="Slide Number Placeholder 3"/>
          <p:cNvSpPr>
            <a:spLocks noGrp="1"/>
          </p:cNvSpPr>
          <p:nvPr>
            <p:ph type="sldNum" sz="quarter" idx="10"/>
          </p:nvPr>
        </p:nvSpPr>
        <p:spPr/>
        <p:txBody>
          <a:bodyPr/>
          <a:lstStyle/>
          <a:p>
            <a:fld id="{1C1B9DD2-2364-7342-AC73-3667D293F118}" type="slidenum">
              <a:rPr lang="en-US" smtClean="0"/>
              <a:pPr/>
              <a:t>13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3"/>
          <p:cNvSpPr>
            <a:spLocks noGrp="1"/>
          </p:cNvSpPr>
          <p:nvPr>
            <p:ph type="title" hasCustomPrompt="1"/>
          </p:nvPr>
        </p:nvSpPr>
        <p:spPr>
          <a:xfrm>
            <a:off x="5689600" y="5638801"/>
            <a:ext cx="6059816" cy="913987"/>
          </a:xfrm>
        </p:spPr>
        <p:txBody>
          <a:bodyPr/>
          <a:lstStyle>
            <a:lvl1pPr algn="ctr">
              <a:defRPr>
                <a:solidFill>
                  <a:srgbClr val="000000"/>
                </a:solidFill>
                <a:effectLst/>
                <a:latin typeface="+mn-lt"/>
              </a:defRPr>
            </a:lvl1pPr>
          </a:lstStyle>
          <a:p>
            <a:r>
              <a:rPr lang="en-US" dirty="0" smtClean="0"/>
              <a:t>Insert Name</a:t>
            </a:r>
            <a:endParaRPr lang="en-US" dirty="0"/>
          </a:p>
        </p:txBody>
      </p:sp>
      <p:sp>
        <p:nvSpPr>
          <p:cNvPr id="4" name="Title 3"/>
          <p:cNvSpPr txBox="1">
            <a:spLocks/>
          </p:cNvSpPr>
          <p:nvPr userDrawn="1"/>
        </p:nvSpPr>
        <p:spPr>
          <a:xfrm>
            <a:off x="1255384" y="3427413"/>
            <a:ext cx="9615816" cy="9139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kern="1200">
                <a:solidFill>
                  <a:schemeClr val="bg1"/>
                </a:solidFill>
                <a:effectLst>
                  <a:outerShdw blurRad="38100" dist="38100" dir="2700000" algn="tl">
                    <a:srgbClr val="000000">
                      <a:alpha val="43137"/>
                    </a:srgbClr>
                  </a:outerShdw>
                </a:effectLst>
                <a:latin typeface="+mn-lt"/>
                <a:ea typeface="+mj-ea"/>
                <a:cs typeface="+mj-cs"/>
              </a:defRPr>
            </a:lvl1pPr>
          </a:lstStyle>
          <a:p>
            <a:r>
              <a:rPr lang="en-US" sz="4700" b="1" dirty="0" smtClean="0">
                <a:solidFill>
                  <a:srgbClr val="EA6624"/>
                </a:solidFill>
                <a:effectLst/>
              </a:rPr>
              <a:t>Be Smart About Safety.</a:t>
            </a:r>
            <a:endParaRPr lang="en-US" sz="4700" b="1" dirty="0">
              <a:solidFill>
                <a:srgbClr val="EA6624"/>
              </a:solidFill>
              <a:effectLst/>
            </a:endParaRPr>
          </a:p>
        </p:txBody>
      </p:sp>
      <p:pic>
        <p:nvPicPr>
          <p:cNvPr id="2" name="Picture 1" descr="smart911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9961" y="493365"/>
            <a:ext cx="8131807" cy="338825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bg>
      <p:bgPr>
        <a:gradFill rotWithShape="1">
          <a:gsLst>
            <a:gs pos="5000">
              <a:schemeClr val="tx1">
                <a:alpha val="0"/>
              </a:schemeClr>
            </a:gs>
            <a:gs pos="57000">
              <a:schemeClr val="bg1">
                <a:lumMod val="65000"/>
                <a:lumOff val="35000"/>
                <a:alpha val="19000"/>
              </a:schemeClr>
            </a:gs>
            <a:gs pos="100000">
              <a:schemeClr val="bg1">
                <a:lumMod val="85000"/>
                <a:lumOff val="1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Title 3"/>
          <p:cNvSpPr txBox="1">
            <a:spLocks/>
          </p:cNvSpPr>
          <p:nvPr userDrawn="1"/>
        </p:nvSpPr>
        <p:spPr>
          <a:xfrm>
            <a:off x="1219200" y="2667001"/>
            <a:ext cx="9615816" cy="9139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kern="1200">
                <a:solidFill>
                  <a:schemeClr val="bg1"/>
                </a:solidFill>
                <a:effectLst>
                  <a:outerShdw blurRad="38100" dist="38100" dir="2700000" algn="tl">
                    <a:srgbClr val="000000">
                      <a:alpha val="43137"/>
                    </a:srgbClr>
                  </a:outerShdw>
                </a:effectLst>
                <a:latin typeface="+mn-lt"/>
                <a:ea typeface="+mj-ea"/>
                <a:cs typeface="+mj-cs"/>
              </a:defRPr>
            </a:lvl1pPr>
          </a:lstStyle>
          <a:p>
            <a:r>
              <a:rPr lang="en-US" sz="4200" dirty="0" smtClean="0">
                <a:effectLst/>
              </a:rPr>
              <a:t>Be Smart About Safety.</a:t>
            </a:r>
            <a:endParaRPr lang="en-US" sz="4200" dirty="0">
              <a:effectLst/>
            </a:endParaRPr>
          </a:p>
        </p:txBody>
      </p:sp>
      <p:pic>
        <p:nvPicPr>
          <p:cNvPr id="6" name="Picture 2" descr="C:\Users\kfarrell\Documents\Marketing\Community Presentation\green4x3.png"/>
          <p:cNvPicPr>
            <a:picLocks noChangeAspect="1" noChangeArrowheads="1"/>
          </p:cNvPicPr>
          <p:nvPr userDrawn="1"/>
        </p:nvPicPr>
        <p:blipFill>
          <a:blip r:embed="rId2"/>
          <a:srcRect/>
          <a:stretch>
            <a:fillRect/>
          </a:stretch>
        </p:blipFill>
        <p:spPr bwMode="auto">
          <a:xfrm>
            <a:off x="0" y="1568"/>
            <a:ext cx="12192000" cy="6856433"/>
          </a:xfrm>
          <a:prstGeom prst="rect">
            <a:avLst/>
          </a:prstGeom>
          <a:noFill/>
        </p:spPr>
      </p:pic>
      <p:pic>
        <p:nvPicPr>
          <p:cNvPr id="2" name="Picture 1" descr="smart911 logo-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69071" y="989114"/>
            <a:ext cx="8053858" cy="3355774"/>
          </a:xfrm>
          <a:prstGeom prst="rect">
            <a:avLst/>
          </a:prstGeom>
        </p:spPr>
      </p:pic>
    </p:spTree>
    <p:extLst>
      <p:ext uri="{BB962C8B-B14F-4D97-AF65-F5344CB8AC3E}">
        <p14:creationId xmlns:p14="http://schemas.microsoft.com/office/powerpoint/2010/main" val="18218652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50" name="Picture 2" descr="C:\Users\kfarrell\Documents\Marketing\Community Presentation\green4x3.png"/>
          <p:cNvPicPr>
            <a:picLocks noChangeAspect="1" noChangeArrowheads="1"/>
          </p:cNvPicPr>
          <p:nvPr userDrawn="1"/>
        </p:nvPicPr>
        <p:blipFill>
          <a:blip r:embed="rId2"/>
          <a:srcRect/>
          <a:stretch>
            <a:fillRect/>
          </a:stretch>
        </p:blipFill>
        <p:spPr bwMode="auto">
          <a:xfrm>
            <a:off x="0" y="1568"/>
            <a:ext cx="12192000" cy="6856433"/>
          </a:xfrm>
          <a:prstGeom prst="rect">
            <a:avLst/>
          </a:prstGeom>
          <a:noFill/>
        </p:spPr>
      </p:pic>
      <p:sp>
        <p:nvSpPr>
          <p:cNvPr id="4" name="Title 3"/>
          <p:cNvSpPr>
            <a:spLocks noGrp="1"/>
          </p:cNvSpPr>
          <p:nvPr>
            <p:ph type="title"/>
          </p:nvPr>
        </p:nvSpPr>
        <p:spPr>
          <a:xfrm>
            <a:off x="1219200" y="2667414"/>
            <a:ext cx="9615816" cy="913987"/>
          </a:xfrm>
        </p:spPr>
        <p:txBody>
          <a:bodyPr>
            <a:noAutofit/>
          </a:bodyPr>
          <a:lstStyle>
            <a:lvl1pPr algn="ctr">
              <a:defRPr sz="4000">
                <a:solidFill>
                  <a:schemeClr val="bg1"/>
                </a:solidFill>
                <a:effectLst/>
                <a:latin typeface="+mn-lt"/>
              </a:defRPr>
            </a:lvl1pPr>
          </a:lstStyle>
          <a:p>
            <a:r>
              <a:rPr lang="en-US" dirty="0"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04800" y="76201"/>
            <a:ext cx="8741651" cy="913987"/>
          </a:xfrm>
        </p:spPr>
        <p:txBody>
          <a:bodyPr/>
          <a:lstStyle>
            <a:lvl1pPr>
              <a:defRPr>
                <a:solidFill>
                  <a:srgbClr val="EA6624"/>
                </a:solidFill>
                <a:latin typeface="Arial Black"/>
                <a:cs typeface="Arial Black"/>
              </a:defRPr>
            </a:lvl1pPr>
          </a:lstStyle>
          <a:p>
            <a:r>
              <a:rPr lang="en-US" dirty="0" smtClean="0"/>
              <a:t>Click to edit Master title style</a:t>
            </a:r>
            <a:endParaRPr lang="en-US" dirty="0"/>
          </a:p>
        </p:txBody>
      </p:sp>
      <p:sp>
        <p:nvSpPr>
          <p:cNvPr id="5" name="Text Placeholder 4"/>
          <p:cNvSpPr>
            <a:spLocks noGrp="1"/>
          </p:cNvSpPr>
          <p:nvPr>
            <p:ph type="body" sz="quarter" idx="13"/>
          </p:nvPr>
        </p:nvSpPr>
        <p:spPr>
          <a:xfrm>
            <a:off x="428936" y="1295400"/>
            <a:ext cx="10950264" cy="4525963"/>
          </a:xfrm>
        </p:spPr>
        <p:txBody>
          <a:bodyPr lIns="0" tIns="0" rIns="0" bIns="0">
            <a:noAutofit/>
          </a:bodyPr>
          <a:lstStyle>
            <a:lvl1pPr>
              <a:lnSpc>
                <a:spcPct val="150000"/>
              </a:lnSpc>
              <a:buClr>
                <a:srgbClr val="EA6624"/>
              </a:buClr>
              <a:buFont typeface="Arial" pitchFamily="34" charset="0"/>
              <a:buChar char="•"/>
              <a:defRPr sz="2000" b="1" i="0">
                <a:solidFill>
                  <a:srgbClr val="333333"/>
                </a:solidFill>
                <a:latin typeface="+mn-lt"/>
                <a:cs typeface="HelveticaNeueLT Std" pitchFamily="34" charset="0"/>
              </a:defRPr>
            </a:lvl1pPr>
            <a:lvl2pPr>
              <a:lnSpc>
                <a:spcPct val="150000"/>
              </a:lnSpc>
              <a:defRPr sz="2000">
                <a:solidFill>
                  <a:srgbClr val="333333"/>
                </a:solidFill>
                <a:latin typeface="+mn-lt"/>
                <a:cs typeface="HelveticaNeueLT Std" pitchFamily="34" charset="0"/>
              </a:defRPr>
            </a:lvl2pPr>
            <a:lvl3pPr>
              <a:lnSpc>
                <a:spcPct val="150000"/>
              </a:lnSpc>
              <a:defRPr sz="2000">
                <a:solidFill>
                  <a:srgbClr val="333333"/>
                </a:solidFill>
                <a:latin typeface="+mn-lt"/>
                <a:cs typeface="HelveticaNeueLT Std" pitchFamily="34" charset="0"/>
              </a:defRPr>
            </a:lvl3pPr>
            <a:lvl4pPr>
              <a:lnSpc>
                <a:spcPct val="150000"/>
              </a:lnSpc>
              <a:defRPr sz="2000">
                <a:solidFill>
                  <a:srgbClr val="333333"/>
                </a:solidFill>
                <a:latin typeface="+mn-lt"/>
                <a:cs typeface="HelveticaNeueLT Std" pitchFamily="34" charset="0"/>
              </a:defRPr>
            </a:lvl4pPr>
            <a:lvl5pPr>
              <a:lnSpc>
                <a:spcPct val="150000"/>
              </a:lnSpc>
              <a:defRPr sz="2000">
                <a:solidFill>
                  <a:srgbClr val="333333"/>
                </a:solidFill>
                <a:latin typeface="+mn-lt"/>
                <a:cs typeface="HelveticaNeueLT Std"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3" name="Straight Connector 12"/>
          <p:cNvCxnSpPr/>
          <p:nvPr userDrawn="1"/>
        </p:nvCxnSpPr>
        <p:spPr>
          <a:xfrm>
            <a:off x="452969" y="990187"/>
            <a:ext cx="11332633"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4" name="Picture 3" descr="smart911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969" y="6057425"/>
            <a:ext cx="1811746" cy="754894"/>
          </a:xfrm>
          <a:prstGeom prst="rect">
            <a:avLst/>
          </a:prstGeom>
        </p:spPr>
      </p:pic>
      <p:sp>
        <p:nvSpPr>
          <p:cNvPr id="6" name="TextBox 5"/>
          <p:cNvSpPr txBox="1"/>
          <p:nvPr userDrawn="1"/>
        </p:nvSpPr>
        <p:spPr>
          <a:xfrm>
            <a:off x="9274811" y="6291091"/>
            <a:ext cx="2416046" cy="338554"/>
          </a:xfrm>
          <a:prstGeom prst="rect">
            <a:avLst/>
          </a:prstGeom>
          <a:noFill/>
        </p:spPr>
        <p:txBody>
          <a:bodyPr wrap="none" rtlCol="0">
            <a:spAutoFit/>
          </a:bodyPr>
          <a:lstStyle/>
          <a:p>
            <a:r>
              <a:rPr lang="en-US" sz="1600" b="1" dirty="0" smtClean="0">
                <a:solidFill>
                  <a:schemeClr val="accent1"/>
                </a:solidFill>
              </a:rPr>
              <a:t>Be Smart</a:t>
            </a:r>
            <a:r>
              <a:rPr lang="en-US" sz="1600" b="1" baseline="0" dirty="0" smtClean="0">
                <a:solidFill>
                  <a:schemeClr val="accent1"/>
                </a:solidFill>
              </a:rPr>
              <a:t> About Safety</a:t>
            </a:r>
            <a:endParaRPr lang="en-US" sz="1600" b="1" dirty="0">
              <a:solidFill>
                <a:schemeClr val="accent1"/>
              </a:solidFill>
            </a:endParaRPr>
          </a:p>
        </p:txBody>
      </p:sp>
      <p:cxnSp>
        <p:nvCxnSpPr>
          <p:cNvPr id="10" name="Straight Connector 9"/>
          <p:cNvCxnSpPr/>
          <p:nvPr userDrawn="1"/>
        </p:nvCxnSpPr>
        <p:spPr>
          <a:xfrm>
            <a:off x="447210" y="6075697"/>
            <a:ext cx="11237888" cy="0"/>
          </a:xfrm>
          <a:prstGeom prst="line">
            <a:avLst/>
          </a:prstGeom>
          <a:ln w="317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6892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bwMode="white">
          <a:xfrm>
            <a:off x="300749" y="76201"/>
            <a:ext cx="8741651" cy="913987"/>
          </a:xfrm>
        </p:spPr>
        <p:txBody>
          <a:bodyPr/>
          <a:lstStyle>
            <a:lvl1pPr>
              <a:defRPr>
                <a:solidFill>
                  <a:srgbClr val="EA6624"/>
                </a:solidFill>
                <a:latin typeface="Arial Black"/>
                <a:cs typeface="Arial Black"/>
              </a:defRPr>
            </a:lvl1pPr>
          </a:lstStyle>
          <a:p>
            <a:r>
              <a:rPr lang="en-US" dirty="0" smtClean="0"/>
              <a:t>Click to edit Master title style</a:t>
            </a:r>
            <a:endParaRPr lang="en-US" dirty="0"/>
          </a:p>
        </p:txBody>
      </p:sp>
      <p:cxnSp>
        <p:nvCxnSpPr>
          <p:cNvPr id="8" name="Straight Connector 7"/>
          <p:cNvCxnSpPr/>
          <p:nvPr userDrawn="1"/>
        </p:nvCxnSpPr>
        <p:spPr>
          <a:xfrm>
            <a:off x="452969" y="990187"/>
            <a:ext cx="11332633"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smart911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969" y="6057425"/>
            <a:ext cx="1811746" cy="754894"/>
          </a:xfrm>
          <a:prstGeom prst="rect">
            <a:avLst/>
          </a:prstGeom>
        </p:spPr>
      </p:pic>
      <p:sp>
        <p:nvSpPr>
          <p:cNvPr id="15" name="TextBox 14"/>
          <p:cNvSpPr txBox="1"/>
          <p:nvPr userDrawn="1"/>
        </p:nvSpPr>
        <p:spPr>
          <a:xfrm>
            <a:off x="9274811" y="6291091"/>
            <a:ext cx="2416046" cy="338554"/>
          </a:xfrm>
          <a:prstGeom prst="rect">
            <a:avLst/>
          </a:prstGeom>
          <a:noFill/>
        </p:spPr>
        <p:txBody>
          <a:bodyPr wrap="none" rtlCol="0">
            <a:spAutoFit/>
          </a:bodyPr>
          <a:lstStyle/>
          <a:p>
            <a:r>
              <a:rPr lang="en-US" sz="1600" b="1" dirty="0" smtClean="0">
                <a:solidFill>
                  <a:schemeClr val="accent1"/>
                </a:solidFill>
              </a:rPr>
              <a:t>Be Smart</a:t>
            </a:r>
            <a:r>
              <a:rPr lang="en-US" sz="1600" b="1" baseline="0" dirty="0" smtClean="0">
                <a:solidFill>
                  <a:schemeClr val="accent1"/>
                </a:solidFill>
              </a:rPr>
              <a:t> About Safety</a:t>
            </a:r>
            <a:endParaRPr lang="en-US" sz="1600" b="1" dirty="0">
              <a:solidFill>
                <a:schemeClr val="accent1"/>
              </a:solidFill>
            </a:endParaRPr>
          </a:p>
        </p:txBody>
      </p:sp>
      <p:cxnSp>
        <p:nvCxnSpPr>
          <p:cNvPr id="16" name="Straight Connector 15"/>
          <p:cNvCxnSpPr/>
          <p:nvPr userDrawn="1"/>
        </p:nvCxnSpPr>
        <p:spPr>
          <a:xfrm>
            <a:off x="447210" y="6075697"/>
            <a:ext cx="11237888" cy="0"/>
          </a:xfrm>
          <a:prstGeom prst="line">
            <a:avLst/>
          </a:prstGeom>
          <a:ln w="317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8951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6400" y="1600202"/>
            <a:ext cx="5384800" cy="4155721"/>
          </a:xfrm>
        </p:spPr>
        <p:txBody>
          <a:bodyPr lIns="0" tIns="0" rIns="0" bIns="0">
            <a:noAutofit/>
          </a:bodyPr>
          <a:lstStyle>
            <a:lvl1pPr>
              <a:lnSpc>
                <a:spcPct val="150000"/>
              </a:lnSpc>
              <a:spcBef>
                <a:spcPts val="1080"/>
              </a:spcBef>
              <a:buClr>
                <a:srgbClr val="EA6624"/>
              </a:buClr>
              <a:buFont typeface="Arial" pitchFamily="34" charset="0"/>
              <a:buChar char="•"/>
              <a:defRPr sz="2000" b="1" baseline="0">
                <a:solidFill>
                  <a:srgbClr val="333333"/>
                </a:solidFill>
                <a:latin typeface="+mn-lt"/>
              </a:defRPr>
            </a:lvl1pPr>
            <a:lvl2pPr marL="640080">
              <a:lnSpc>
                <a:spcPct val="150000"/>
              </a:lnSpc>
              <a:spcBef>
                <a:spcPts val="1080"/>
              </a:spcBef>
              <a:defRPr sz="1800" b="0" baseline="0">
                <a:solidFill>
                  <a:srgbClr val="333333"/>
                </a:solidFill>
                <a:latin typeface="+mn-lt"/>
              </a:defRPr>
            </a:lvl2pPr>
            <a:lvl3pPr marL="914400">
              <a:lnSpc>
                <a:spcPct val="150000"/>
              </a:lnSpc>
              <a:spcBef>
                <a:spcPts val="1080"/>
              </a:spcBef>
              <a:defRPr sz="1800" b="0" baseline="0">
                <a:solidFill>
                  <a:srgbClr val="333333"/>
                </a:solidFill>
                <a:latin typeface="+mn-lt"/>
              </a:defRPr>
            </a:lvl3pPr>
            <a:lvl4pPr marL="1188720">
              <a:lnSpc>
                <a:spcPct val="150000"/>
              </a:lnSpc>
              <a:spcBef>
                <a:spcPts val="1080"/>
              </a:spcBef>
              <a:defRPr sz="1800" b="0" baseline="0">
                <a:solidFill>
                  <a:srgbClr val="333333"/>
                </a:solidFill>
                <a:latin typeface="+mn-lt"/>
              </a:defRPr>
            </a:lvl4pPr>
            <a:lvl5pPr marL="1463040">
              <a:lnSpc>
                <a:spcPct val="150000"/>
              </a:lnSpc>
              <a:spcBef>
                <a:spcPts val="1080"/>
              </a:spcBef>
              <a:defRPr sz="1800" b="0" baseline="0">
                <a:solidFill>
                  <a:srgbClr val="333333"/>
                </a:solidFill>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itle 1"/>
          <p:cNvSpPr>
            <a:spLocks noGrp="1"/>
          </p:cNvSpPr>
          <p:nvPr>
            <p:ph type="title"/>
          </p:nvPr>
        </p:nvSpPr>
        <p:spPr bwMode="white">
          <a:xfrm>
            <a:off x="300749" y="76201"/>
            <a:ext cx="8741651" cy="913987"/>
          </a:xfrm>
        </p:spPr>
        <p:txBody>
          <a:bodyPr/>
          <a:lstStyle>
            <a:lvl1pPr>
              <a:defRPr>
                <a:solidFill>
                  <a:srgbClr val="EA6624"/>
                </a:solidFill>
                <a:latin typeface="Arial Black"/>
                <a:cs typeface="Arial Black"/>
              </a:defRPr>
            </a:lvl1pPr>
          </a:lstStyle>
          <a:p>
            <a:r>
              <a:rPr lang="en-US" dirty="0" smtClean="0"/>
              <a:t>Click to edit Master title style</a:t>
            </a:r>
            <a:endParaRPr lang="en-US" dirty="0"/>
          </a:p>
        </p:txBody>
      </p:sp>
      <p:cxnSp>
        <p:nvCxnSpPr>
          <p:cNvPr id="21" name="Straight Connector 20"/>
          <p:cNvCxnSpPr/>
          <p:nvPr userDrawn="1"/>
        </p:nvCxnSpPr>
        <p:spPr>
          <a:xfrm>
            <a:off x="452969" y="990187"/>
            <a:ext cx="11332633"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2"/>
          <p:cNvSpPr>
            <a:spLocks noGrp="1"/>
          </p:cNvSpPr>
          <p:nvPr>
            <p:ph sz="half" idx="10"/>
          </p:nvPr>
        </p:nvSpPr>
        <p:spPr>
          <a:xfrm>
            <a:off x="6400800" y="1600202"/>
            <a:ext cx="5384800" cy="4155721"/>
          </a:xfrm>
        </p:spPr>
        <p:txBody>
          <a:bodyPr lIns="0" tIns="0" rIns="0" bIns="0">
            <a:noAutofit/>
          </a:bodyPr>
          <a:lstStyle>
            <a:lvl1pPr>
              <a:lnSpc>
                <a:spcPct val="150000"/>
              </a:lnSpc>
              <a:spcBef>
                <a:spcPts val="1080"/>
              </a:spcBef>
              <a:buClr>
                <a:srgbClr val="EA6624"/>
              </a:buClr>
              <a:buFont typeface="Arial" pitchFamily="34" charset="0"/>
              <a:buChar char="•"/>
              <a:defRPr sz="2000" b="1" baseline="0">
                <a:solidFill>
                  <a:srgbClr val="333333"/>
                </a:solidFill>
                <a:latin typeface="+mn-lt"/>
              </a:defRPr>
            </a:lvl1pPr>
            <a:lvl2pPr marL="640080">
              <a:lnSpc>
                <a:spcPct val="150000"/>
              </a:lnSpc>
              <a:spcBef>
                <a:spcPts val="1080"/>
              </a:spcBef>
              <a:defRPr sz="1800" b="0" baseline="0">
                <a:solidFill>
                  <a:srgbClr val="333333"/>
                </a:solidFill>
                <a:latin typeface="+mn-lt"/>
              </a:defRPr>
            </a:lvl2pPr>
            <a:lvl3pPr marL="914400">
              <a:lnSpc>
                <a:spcPct val="150000"/>
              </a:lnSpc>
              <a:spcBef>
                <a:spcPts val="1080"/>
              </a:spcBef>
              <a:defRPr sz="1800" b="0" baseline="0">
                <a:solidFill>
                  <a:srgbClr val="333333"/>
                </a:solidFill>
                <a:latin typeface="+mn-lt"/>
              </a:defRPr>
            </a:lvl3pPr>
            <a:lvl4pPr marL="1188720">
              <a:lnSpc>
                <a:spcPct val="150000"/>
              </a:lnSpc>
              <a:spcBef>
                <a:spcPts val="1080"/>
              </a:spcBef>
              <a:defRPr sz="1800" b="0" baseline="0">
                <a:solidFill>
                  <a:srgbClr val="333333"/>
                </a:solidFill>
                <a:latin typeface="+mn-lt"/>
              </a:defRPr>
            </a:lvl4pPr>
            <a:lvl5pPr marL="1463040">
              <a:lnSpc>
                <a:spcPct val="150000"/>
              </a:lnSpc>
              <a:spcBef>
                <a:spcPts val="1080"/>
              </a:spcBef>
              <a:defRPr sz="1800" b="0" baseline="0">
                <a:solidFill>
                  <a:srgbClr val="333333"/>
                </a:solidFill>
                <a:latin typeface="+mn-lt"/>
              </a:defRPr>
            </a:lvl5pPr>
            <a:lvl6pPr>
              <a:defRPr sz="1800"/>
            </a:lvl6pPr>
            <a:lvl7pPr>
              <a:defRPr sz="1800"/>
            </a:lvl7pPr>
            <a:lvl8pPr>
              <a:defRPr sz="1800"/>
            </a:lvl8pPr>
            <a:lvl9pPr>
              <a:defRPr sz="1800"/>
            </a:lvl9pPr>
          </a:lstStyle>
          <a:p>
            <a:pPr lvl="0"/>
            <a:r>
              <a:rPr lang="en-US" dirty="0" smtClean="0"/>
              <a:t>Click to edit Master text </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5" name="Picture 14" descr="smart911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969" y="6057425"/>
            <a:ext cx="1811746" cy="754894"/>
          </a:xfrm>
          <a:prstGeom prst="rect">
            <a:avLst/>
          </a:prstGeom>
        </p:spPr>
      </p:pic>
      <p:sp>
        <p:nvSpPr>
          <p:cNvPr id="16" name="TextBox 15"/>
          <p:cNvSpPr txBox="1"/>
          <p:nvPr userDrawn="1"/>
        </p:nvSpPr>
        <p:spPr>
          <a:xfrm>
            <a:off x="9274811" y="6291091"/>
            <a:ext cx="2416046" cy="338554"/>
          </a:xfrm>
          <a:prstGeom prst="rect">
            <a:avLst/>
          </a:prstGeom>
          <a:noFill/>
        </p:spPr>
        <p:txBody>
          <a:bodyPr wrap="none" rtlCol="0">
            <a:spAutoFit/>
          </a:bodyPr>
          <a:lstStyle/>
          <a:p>
            <a:r>
              <a:rPr lang="en-US" sz="1600" b="1" dirty="0" smtClean="0">
                <a:solidFill>
                  <a:schemeClr val="accent1"/>
                </a:solidFill>
              </a:rPr>
              <a:t>Be Smart</a:t>
            </a:r>
            <a:r>
              <a:rPr lang="en-US" sz="1600" b="1" baseline="0" dirty="0" smtClean="0">
                <a:solidFill>
                  <a:schemeClr val="accent1"/>
                </a:solidFill>
              </a:rPr>
              <a:t> About Safety</a:t>
            </a:r>
            <a:endParaRPr lang="en-US" sz="1600" b="1" dirty="0">
              <a:solidFill>
                <a:schemeClr val="accent1"/>
              </a:solidFill>
            </a:endParaRPr>
          </a:p>
        </p:txBody>
      </p:sp>
      <p:cxnSp>
        <p:nvCxnSpPr>
          <p:cNvPr id="17" name="Straight Connector 16"/>
          <p:cNvCxnSpPr/>
          <p:nvPr userDrawn="1"/>
        </p:nvCxnSpPr>
        <p:spPr>
          <a:xfrm>
            <a:off x="447210" y="6075697"/>
            <a:ext cx="11237888" cy="0"/>
          </a:xfrm>
          <a:prstGeom prst="line">
            <a:avLst/>
          </a:prstGeom>
          <a:ln w="317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3575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10" name="Picture 9" descr="smart911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969" y="6057425"/>
            <a:ext cx="1811746" cy="754894"/>
          </a:xfrm>
          <a:prstGeom prst="rect">
            <a:avLst/>
          </a:prstGeom>
        </p:spPr>
      </p:pic>
      <p:sp>
        <p:nvSpPr>
          <p:cNvPr id="11" name="TextBox 10"/>
          <p:cNvSpPr txBox="1"/>
          <p:nvPr userDrawn="1"/>
        </p:nvSpPr>
        <p:spPr>
          <a:xfrm>
            <a:off x="9274811" y="6291091"/>
            <a:ext cx="2416046" cy="338554"/>
          </a:xfrm>
          <a:prstGeom prst="rect">
            <a:avLst/>
          </a:prstGeom>
          <a:noFill/>
        </p:spPr>
        <p:txBody>
          <a:bodyPr wrap="none" rtlCol="0">
            <a:spAutoFit/>
          </a:bodyPr>
          <a:lstStyle/>
          <a:p>
            <a:r>
              <a:rPr lang="en-US" sz="1600" b="1" dirty="0" smtClean="0">
                <a:solidFill>
                  <a:schemeClr val="accent1"/>
                </a:solidFill>
              </a:rPr>
              <a:t>Be Smart</a:t>
            </a:r>
            <a:r>
              <a:rPr lang="en-US" sz="1600" b="1" baseline="0" dirty="0" smtClean="0">
                <a:solidFill>
                  <a:schemeClr val="accent1"/>
                </a:solidFill>
              </a:rPr>
              <a:t> About Safety</a:t>
            </a:r>
            <a:endParaRPr lang="en-US" sz="1600" b="1" dirty="0">
              <a:solidFill>
                <a:schemeClr val="accent1"/>
              </a:solidFill>
            </a:endParaRPr>
          </a:p>
        </p:txBody>
      </p:sp>
      <p:cxnSp>
        <p:nvCxnSpPr>
          <p:cNvPr id="12" name="Straight Connector 11"/>
          <p:cNvCxnSpPr/>
          <p:nvPr userDrawn="1"/>
        </p:nvCxnSpPr>
        <p:spPr>
          <a:xfrm>
            <a:off x="447210" y="6075697"/>
            <a:ext cx="11237888" cy="0"/>
          </a:xfrm>
          <a:prstGeom prst="line">
            <a:avLst/>
          </a:prstGeom>
          <a:ln w="317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8951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20461"/>
            <a:ext cx="9615816" cy="91398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295400"/>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09600" y="6126165"/>
            <a:ext cx="6295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0E4F78-3145-BC49-80F7-132D5E8F7FC5}" type="slidenum">
              <a:rPr lang="en-US" smtClean="0"/>
              <a:pPr/>
              <a:t>‹#›</a:t>
            </a:fld>
            <a:endParaRPr lang="en-US" dirty="0"/>
          </a:p>
        </p:txBody>
      </p:sp>
    </p:spTree>
    <p:extLst>
      <p:ext uri="{BB962C8B-B14F-4D97-AF65-F5344CB8AC3E}">
        <p14:creationId xmlns:p14="http://schemas.microsoft.com/office/powerpoint/2010/main" val="787525292"/>
      </p:ext>
    </p:extLst>
  </p:cSld>
  <p:clrMap bg1="lt1" tx1="dk1" bg2="lt2" tx2="dk2" accent1="accent1" accent2="accent2" accent3="accent3" accent4="accent4" accent5="accent5" accent6="accent6" hlink="hlink" folHlink="folHlink"/>
  <p:sldLayoutIdLst>
    <p:sldLayoutId id="2147483700" r:id="rId1"/>
    <p:sldLayoutId id="2147483694" r:id="rId2"/>
    <p:sldLayoutId id="2147483705" r:id="rId3"/>
    <p:sldLayoutId id="2147483688" r:id="rId4"/>
    <p:sldLayoutId id="2147483692" r:id="rId5"/>
    <p:sldLayoutId id="2147483690" r:id="rId6"/>
    <p:sldLayoutId id="2147483703" r:id="rId7"/>
    <p:sldLayoutId id="2147483706" r:id="rId8"/>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457200" rtl="0" eaLnBrk="1" latinLnBrk="0" hangingPunct="1">
        <a:spcBef>
          <a:spcPct val="0"/>
        </a:spcBef>
        <a:buNone/>
        <a:defRPr sz="3200" kern="1200">
          <a:solidFill>
            <a:srgbClr val="EA6624"/>
          </a:solidFill>
          <a:effectLst/>
          <a:latin typeface="Arial Black"/>
          <a:ea typeface="+mj-ea"/>
          <a:cs typeface="Arial Black"/>
        </a:defRPr>
      </a:lvl1pPr>
    </p:titleStyle>
    <p:bodyStyle>
      <a:lvl1pPr marL="342900" indent="-342900" algn="l" defTabSz="457200" rtl="0" eaLnBrk="1" latinLnBrk="0" hangingPunct="1">
        <a:lnSpc>
          <a:spcPct val="150000"/>
        </a:lnSpc>
        <a:spcBef>
          <a:spcPts val="1272"/>
        </a:spcBef>
        <a:buClr>
          <a:srgbClr val="EA6624"/>
        </a:buClr>
        <a:buFont typeface="Arial" pitchFamily="34" charset="0"/>
        <a:buChar char="•"/>
        <a:defRPr sz="2000" b="1" kern="1200">
          <a:solidFill>
            <a:srgbClr val="333333"/>
          </a:solidFill>
          <a:latin typeface="+mn-lt"/>
          <a:ea typeface="+mn-ea"/>
          <a:cs typeface="+mn-cs"/>
        </a:defRPr>
      </a:lvl1pPr>
      <a:lvl2pPr marL="742950" indent="-285750" algn="l" defTabSz="457200" rtl="0" eaLnBrk="1" latinLnBrk="0" hangingPunct="1">
        <a:lnSpc>
          <a:spcPct val="150000"/>
        </a:lnSpc>
        <a:spcBef>
          <a:spcPts val="1272"/>
        </a:spcBef>
        <a:buFont typeface="Arial" pitchFamily="34" charset="0"/>
        <a:buChar char="•"/>
        <a:defRPr sz="2000" kern="1200">
          <a:solidFill>
            <a:srgbClr val="333333"/>
          </a:solidFill>
          <a:latin typeface="+mn-lt"/>
          <a:ea typeface="+mn-ea"/>
          <a:cs typeface="+mn-cs"/>
        </a:defRPr>
      </a:lvl2pPr>
      <a:lvl3pPr marL="1143000" indent="-228600" algn="l" defTabSz="457200" rtl="0" eaLnBrk="1" latinLnBrk="0" hangingPunct="1">
        <a:lnSpc>
          <a:spcPct val="150000"/>
        </a:lnSpc>
        <a:spcBef>
          <a:spcPts val="1272"/>
        </a:spcBef>
        <a:buFont typeface="Arial" pitchFamily="34" charset="0"/>
        <a:buChar char="•"/>
        <a:defRPr sz="2000" kern="1200">
          <a:solidFill>
            <a:srgbClr val="333333"/>
          </a:solidFill>
          <a:latin typeface="+mn-lt"/>
          <a:ea typeface="+mn-ea"/>
          <a:cs typeface="+mn-cs"/>
        </a:defRPr>
      </a:lvl3pPr>
      <a:lvl4pPr marL="1600200" indent="-228600" algn="l" defTabSz="457200" rtl="0" eaLnBrk="1" latinLnBrk="0" hangingPunct="1">
        <a:lnSpc>
          <a:spcPct val="150000"/>
        </a:lnSpc>
        <a:spcBef>
          <a:spcPts val="1272"/>
        </a:spcBef>
        <a:buFont typeface="Arial" pitchFamily="34" charset="0"/>
        <a:buChar char="•"/>
        <a:defRPr sz="2000" kern="1200">
          <a:solidFill>
            <a:srgbClr val="333333"/>
          </a:solidFill>
          <a:latin typeface="+mn-lt"/>
          <a:ea typeface="+mn-ea"/>
          <a:cs typeface="+mn-cs"/>
        </a:defRPr>
      </a:lvl4pPr>
      <a:lvl5pPr marL="2057400" indent="-228600" algn="l" defTabSz="457200" rtl="0" eaLnBrk="1" latinLnBrk="0" hangingPunct="1">
        <a:lnSpc>
          <a:spcPct val="150000"/>
        </a:lnSpc>
        <a:spcBef>
          <a:spcPts val="1272"/>
        </a:spcBef>
        <a:buFont typeface="Arial" pitchFamily="34" charset="0"/>
        <a:buChar char="•"/>
        <a:defRPr sz="2000" kern="1200">
          <a:solidFill>
            <a:srgbClr val="33333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pgpJzK4d9U" TargetMode="External"/><Relationship Id="rId4" Type="http://schemas.openxmlformats.org/officeDocument/2006/relationships/hyperlink" Target="http://safety.smart911.com/goodmorningamerica/" TargetMode="External"/><Relationship Id="rId5" Type="http://schemas.openxmlformats.org/officeDocument/2006/relationships/image" Target="../media/image5.png"/><Relationship Id="rId6" Type="http://schemas.openxmlformats.org/officeDocument/2006/relationships/hyperlink" Target="https://youtu.be/enoowY8AnXc" TargetMode="External"/><Relationship Id="rId7"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hyperlink" Target="http://www.smart911.com/" TargetMode="External"/><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s://youtu.be/X7ZR7Cggx-M" TargetMode="External"/><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5000">
              <a:schemeClr val="tx1">
                <a:alpha val="0"/>
              </a:schemeClr>
            </a:gs>
            <a:gs pos="57000">
              <a:schemeClr val="bg1">
                <a:lumMod val="65000"/>
                <a:lumOff val="35000"/>
                <a:alpha val="19000"/>
              </a:schemeClr>
            </a:gs>
            <a:gs pos="100000">
              <a:schemeClr val="bg1">
                <a:lumMod val="85000"/>
                <a:lumOff val="1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689600" y="5565710"/>
            <a:ext cx="6059816" cy="913987"/>
          </a:xfrm>
        </p:spPr>
        <p:txBody>
          <a:bodyPr/>
          <a:lstStyle/>
          <a:p>
            <a:endParaRPr lang="en-US" dirty="0">
              <a:solidFill>
                <a:schemeClr val="bg1"/>
              </a:solidFill>
            </a:endParaRPr>
          </a:p>
        </p:txBody>
      </p:sp>
    </p:spTree>
    <p:extLst>
      <p:ext uri="{BB962C8B-B14F-4D97-AF65-F5344CB8AC3E}">
        <p14:creationId xmlns:p14="http://schemas.microsoft.com/office/powerpoint/2010/main" val="2867524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Does Smart911 Help?</a:t>
            </a:r>
            <a:endParaRPr lang="en-US" dirty="0"/>
          </a:p>
        </p:txBody>
      </p:sp>
      <p:sp>
        <p:nvSpPr>
          <p:cNvPr id="3" name="Text Placeholder 2"/>
          <p:cNvSpPr>
            <a:spLocks noGrp="1"/>
          </p:cNvSpPr>
          <p:nvPr>
            <p:ph type="body" sz="quarter" idx="13"/>
          </p:nvPr>
        </p:nvSpPr>
        <p:spPr>
          <a:xfrm>
            <a:off x="493451" y="1142232"/>
            <a:ext cx="4419600" cy="3505200"/>
          </a:xfrm>
        </p:spPr>
        <p:txBody>
          <a:bodyPr/>
          <a:lstStyle/>
          <a:p>
            <a:r>
              <a:rPr lang="en-US" dirty="0" smtClean="0"/>
              <a:t>Unknown </a:t>
            </a:r>
            <a:r>
              <a:rPr lang="en-US" dirty="0"/>
              <a:t>a</a:t>
            </a:r>
            <a:r>
              <a:rPr lang="en-US" dirty="0" smtClean="0"/>
              <a:t>ddress and location</a:t>
            </a:r>
          </a:p>
          <a:p>
            <a:r>
              <a:rPr lang="en-US" dirty="0" smtClean="0"/>
              <a:t>Mobile phones can be linked to specific addresses:</a:t>
            </a:r>
          </a:p>
          <a:p>
            <a:pPr lvl="1">
              <a:buClr>
                <a:srgbClr val="F3311D"/>
              </a:buClr>
              <a:buFont typeface="Calibri" pitchFamily="34" charset="0"/>
              <a:buChar char="⁻"/>
            </a:pPr>
            <a:r>
              <a:rPr lang="en-US" dirty="0" smtClean="0"/>
              <a:t>Home</a:t>
            </a:r>
          </a:p>
          <a:p>
            <a:pPr lvl="1">
              <a:buClr>
                <a:srgbClr val="F3311D"/>
              </a:buClr>
              <a:buFont typeface="Calibri" pitchFamily="34" charset="0"/>
              <a:buChar char="⁻"/>
            </a:pPr>
            <a:r>
              <a:rPr lang="en-US" dirty="0" smtClean="0"/>
              <a:t>Work</a:t>
            </a:r>
          </a:p>
          <a:p>
            <a:pPr lvl="1">
              <a:buClr>
                <a:srgbClr val="F3311D"/>
              </a:buClr>
              <a:buFont typeface="Calibri" pitchFamily="34" charset="0"/>
              <a:buChar char="⁻"/>
            </a:pPr>
            <a:r>
              <a:rPr lang="en-US" dirty="0" smtClean="0"/>
              <a:t>School</a:t>
            </a:r>
          </a:p>
          <a:p>
            <a:endParaRPr lang="en-US" dirty="0"/>
          </a:p>
        </p:txBody>
      </p:sp>
      <p:sp>
        <p:nvSpPr>
          <p:cNvPr id="7" name="TextBox 6"/>
          <p:cNvSpPr txBox="1"/>
          <p:nvPr/>
        </p:nvSpPr>
        <p:spPr>
          <a:xfrm>
            <a:off x="1278937" y="4942969"/>
            <a:ext cx="8553452" cy="677108"/>
          </a:xfrm>
          <a:prstGeom prst="rect">
            <a:avLst/>
          </a:prstGeom>
          <a:noFill/>
        </p:spPr>
        <p:txBody>
          <a:bodyPr wrap="square" rtlCol="0">
            <a:spAutoFit/>
          </a:bodyPr>
          <a:lstStyle/>
          <a:p>
            <a:pPr lvl="0"/>
            <a:r>
              <a:rPr lang="en-US" sz="2000" b="1" dirty="0">
                <a:solidFill>
                  <a:srgbClr val="333333"/>
                </a:solidFill>
                <a:latin typeface="HelveticaNeueLT Std" pitchFamily="34" charset="0"/>
                <a:cs typeface="HelveticaNeueLT Std" pitchFamily="34" charset="0"/>
              </a:rPr>
              <a:t>Result: 9-1-1 knows who is calling and where they are located. </a:t>
            </a:r>
          </a:p>
          <a:p>
            <a:endParaRPr lang="en-US" dirty="0"/>
          </a:p>
        </p:txBody>
      </p:sp>
      <p:sp>
        <p:nvSpPr>
          <p:cNvPr id="10" name="Chevron 9"/>
          <p:cNvSpPr/>
          <p:nvPr/>
        </p:nvSpPr>
        <p:spPr>
          <a:xfrm>
            <a:off x="889856" y="4965304"/>
            <a:ext cx="346362" cy="382050"/>
          </a:xfrm>
          <a:prstGeom prst="chevron">
            <a:avLst/>
          </a:prstGeom>
          <a:solidFill>
            <a:srgbClr val="EA6624"/>
          </a:solidFill>
          <a:ln>
            <a:noFill/>
          </a:ln>
          <a:effectLst/>
        </p:spPr>
        <p:style>
          <a:lnRef idx="1">
            <a:schemeClr val="accent1"/>
          </a:lnRef>
          <a:fillRef idx="3">
            <a:schemeClr val="accent1"/>
          </a:fillRef>
          <a:effectRef idx="2">
            <a:schemeClr val="accent1"/>
          </a:effectRef>
          <a:fontRef idx="minor">
            <a:schemeClr val="lt1"/>
          </a:fontRef>
        </p:style>
        <p:txBody>
          <a:bodyPr tIns="0" bIns="0" rtlCol="0" anchor="ctr" anchorCtr="0"/>
          <a:lstStyle/>
          <a:p>
            <a:pPr algn="ctr"/>
            <a:endParaRPr lang="en-US" sz="1600"/>
          </a:p>
        </p:txBody>
      </p:sp>
      <p:pic>
        <p:nvPicPr>
          <p:cNvPr id="4" name="Picture 3" descr="smart911_profile_location.png"/>
          <p:cNvPicPr>
            <a:picLocks noChangeAspect="1"/>
          </p:cNvPicPr>
          <p:nvPr/>
        </p:nvPicPr>
        <p:blipFill rotWithShape="1">
          <a:blip r:embed="rId3">
            <a:extLst>
              <a:ext uri="{28A0092B-C50C-407E-A947-70E740481C1C}">
                <a14:useLocalDpi xmlns:a14="http://schemas.microsoft.com/office/drawing/2010/main" val="0"/>
              </a:ext>
            </a:extLst>
          </a:blip>
          <a:srcRect b="2992"/>
          <a:stretch/>
        </p:blipFill>
        <p:spPr>
          <a:xfrm>
            <a:off x="6152833" y="1132729"/>
            <a:ext cx="4541492" cy="351470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does Smart911 Help?</a:t>
            </a:r>
            <a:endParaRPr lang="en-US" dirty="0"/>
          </a:p>
        </p:txBody>
      </p:sp>
      <p:sp>
        <p:nvSpPr>
          <p:cNvPr id="3" name="Text Placeholder 2"/>
          <p:cNvSpPr>
            <a:spLocks noGrp="1"/>
          </p:cNvSpPr>
          <p:nvPr>
            <p:ph type="body" sz="quarter" idx="13"/>
          </p:nvPr>
        </p:nvSpPr>
        <p:spPr>
          <a:xfrm>
            <a:off x="466818" y="1108970"/>
            <a:ext cx="4419600" cy="3505200"/>
          </a:xfrm>
        </p:spPr>
        <p:txBody>
          <a:bodyPr/>
          <a:lstStyle/>
          <a:p>
            <a:r>
              <a:rPr lang="en-US" dirty="0" smtClean="0"/>
              <a:t>Caller cannot </a:t>
            </a:r>
            <a:r>
              <a:rPr lang="en-US" dirty="0"/>
              <a:t>c</a:t>
            </a:r>
            <a:r>
              <a:rPr lang="en-US" dirty="0" smtClean="0"/>
              <a:t>ommunicate </a:t>
            </a:r>
          </a:p>
          <a:p>
            <a:r>
              <a:rPr lang="en-US" dirty="0" smtClean="0"/>
              <a:t>Caller by not be able to communicate due to:</a:t>
            </a:r>
          </a:p>
          <a:p>
            <a:pPr lvl="1">
              <a:buClr>
                <a:srgbClr val="CB1A07"/>
              </a:buClr>
              <a:buFont typeface="Calibri" pitchFamily="34" charset="0"/>
              <a:buChar char="⁻"/>
            </a:pPr>
            <a:r>
              <a:rPr lang="en-US" dirty="0" smtClean="0"/>
              <a:t>Allergic reaction</a:t>
            </a:r>
          </a:p>
          <a:p>
            <a:pPr lvl="1">
              <a:buClr>
                <a:srgbClr val="CB1A07"/>
              </a:buClr>
              <a:buFont typeface="Calibri" pitchFamily="34" charset="0"/>
              <a:buChar char="⁻"/>
            </a:pPr>
            <a:r>
              <a:rPr lang="en-US" dirty="0" smtClean="0"/>
              <a:t>Heart attack</a:t>
            </a:r>
          </a:p>
          <a:p>
            <a:pPr lvl="1">
              <a:buClr>
                <a:srgbClr val="CB1A07"/>
              </a:buClr>
              <a:buFont typeface="Calibri" pitchFamily="34" charset="0"/>
              <a:buChar char="⁻"/>
            </a:pPr>
            <a:r>
              <a:rPr lang="en-US" dirty="0" smtClean="0"/>
              <a:t>Home invasion</a:t>
            </a:r>
            <a:endParaRPr lang="en-US" dirty="0"/>
          </a:p>
        </p:txBody>
      </p:sp>
      <p:sp>
        <p:nvSpPr>
          <p:cNvPr id="9" name="TextBox 8"/>
          <p:cNvSpPr txBox="1"/>
          <p:nvPr/>
        </p:nvSpPr>
        <p:spPr>
          <a:xfrm>
            <a:off x="1207916" y="4949363"/>
            <a:ext cx="7758532" cy="984885"/>
          </a:xfrm>
          <a:prstGeom prst="rect">
            <a:avLst/>
          </a:prstGeom>
          <a:noFill/>
        </p:spPr>
        <p:txBody>
          <a:bodyPr wrap="square" rtlCol="0">
            <a:spAutoFit/>
          </a:bodyPr>
          <a:lstStyle/>
          <a:p>
            <a:pPr lvl="0"/>
            <a:r>
              <a:rPr lang="en-US" sz="2000" b="1" dirty="0">
                <a:solidFill>
                  <a:srgbClr val="333333"/>
                </a:solidFill>
                <a:latin typeface="HelveticaNeueLT Std" pitchFamily="34" charset="0"/>
                <a:cs typeface="HelveticaNeueLT Std" pitchFamily="34" charset="0"/>
              </a:rPr>
              <a:t>Result:</a:t>
            </a:r>
            <a:r>
              <a:rPr lang="en-US" sz="2000" i="1" dirty="0">
                <a:latin typeface="Calibri" pitchFamily="34" charset="0"/>
              </a:rPr>
              <a:t> </a:t>
            </a:r>
            <a:r>
              <a:rPr lang="en-US" sz="2000" b="1" dirty="0">
                <a:solidFill>
                  <a:srgbClr val="333333"/>
                </a:solidFill>
                <a:latin typeface="HelveticaNeueLT Std" pitchFamily="34" charset="0"/>
              </a:rPr>
              <a:t>Information is immediately available and caller doesn’t </a:t>
            </a:r>
            <a:br>
              <a:rPr lang="en-US" sz="2000" b="1" dirty="0">
                <a:solidFill>
                  <a:srgbClr val="333333"/>
                </a:solidFill>
                <a:latin typeface="HelveticaNeueLT Std" pitchFamily="34" charset="0"/>
              </a:rPr>
            </a:br>
            <a:r>
              <a:rPr lang="en-US" sz="2000" b="1" dirty="0">
                <a:solidFill>
                  <a:srgbClr val="333333"/>
                </a:solidFill>
                <a:latin typeface="HelveticaNeueLT Std" pitchFamily="34" charset="0"/>
              </a:rPr>
              <a:t>need to be the sole source of information. </a:t>
            </a:r>
          </a:p>
          <a:p>
            <a:endParaRPr lang="en-US" dirty="0"/>
          </a:p>
        </p:txBody>
      </p:sp>
      <p:sp>
        <p:nvSpPr>
          <p:cNvPr id="11" name="Chevron 10"/>
          <p:cNvSpPr/>
          <p:nvPr/>
        </p:nvSpPr>
        <p:spPr>
          <a:xfrm>
            <a:off x="818835" y="4971697"/>
            <a:ext cx="314172" cy="382050"/>
          </a:xfrm>
          <a:prstGeom prst="chevron">
            <a:avLst/>
          </a:prstGeom>
          <a:solidFill>
            <a:srgbClr val="EA6624"/>
          </a:solidFill>
          <a:ln>
            <a:noFill/>
          </a:ln>
          <a:effectLst/>
        </p:spPr>
        <p:style>
          <a:lnRef idx="1">
            <a:schemeClr val="accent1"/>
          </a:lnRef>
          <a:fillRef idx="3">
            <a:schemeClr val="accent1"/>
          </a:fillRef>
          <a:effectRef idx="2">
            <a:schemeClr val="accent1"/>
          </a:effectRef>
          <a:fontRef idx="minor">
            <a:schemeClr val="lt1"/>
          </a:fontRef>
        </p:style>
        <p:txBody>
          <a:bodyPr tIns="0" bIns="0" rtlCol="0" anchor="ctr" anchorCtr="0"/>
          <a:lstStyle/>
          <a:p>
            <a:pPr algn="ctr"/>
            <a:endParaRPr lang="en-US" sz="1600"/>
          </a:p>
        </p:txBody>
      </p:sp>
      <p:pic>
        <p:nvPicPr>
          <p:cNvPr id="4" name="Picture 3" descr="smart911_profi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694" y="1270877"/>
            <a:ext cx="4786088" cy="354397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does Smart911 Help?</a:t>
            </a:r>
            <a:endParaRPr lang="en-US" dirty="0"/>
          </a:p>
        </p:txBody>
      </p:sp>
      <p:sp>
        <p:nvSpPr>
          <p:cNvPr id="3" name="Text Placeholder 2"/>
          <p:cNvSpPr>
            <a:spLocks noGrp="1"/>
          </p:cNvSpPr>
          <p:nvPr>
            <p:ph type="body" sz="quarter" idx="13"/>
          </p:nvPr>
        </p:nvSpPr>
        <p:spPr>
          <a:xfrm>
            <a:off x="520084" y="1279739"/>
            <a:ext cx="4419600" cy="3505200"/>
          </a:xfrm>
        </p:spPr>
        <p:txBody>
          <a:bodyPr/>
          <a:lstStyle/>
          <a:p>
            <a:r>
              <a:rPr lang="en-US" dirty="0" smtClean="0"/>
              <a:t>Medical emergency</a:t>
            </a:r>
          </a:p>
          <a:p>
            <a:r>
              <a:rPr lang="en-US" dirty="0" smtClean="0"/>
              <a:t>Important  medical information can be included:</a:t>
            </a:r>
          </a:p>
          <a:p>
            <a:pPr lvl="1">
              <a:buClr>
                <a:srgbClr val="CB1A07"/>
              </a:buClr>
              <a:buFont typeface="Calibri" pitchFamily="34" charset="0"/>
              <a:buChar char="⁻"/>
            </a:pPr>
            <a:r>
              <a:rPr lang="en-US" dirty="0" smtClean="0"/>
              <a:t>Medical issues</a:t>
            </a:r>
          </a:p>
          <a:p>
            <a:pPr lvl="1">
              <a:buClr>
                <a:srgbClr val="CB1A07"/>
              </a:buClr>
              <a:buFont typeface="Calibri" pitchFamily="34" charset="0"/>
              <a:buChar char="⁻"/>
            </a:pPr>
            <a:r>
              <a:rPr lang="en-US" dirty="0" smtClean="0"/>
              <a:t>Medications</a:t>
            </a:r>
          </a:p>
          <a:p>
            <a:pPr lvl="1">
              <a:buClr>
                <a:srgbClr val="CB1A07"/>
              </a:buClr>
              <a:buFont typeface="Calibri" pitchFamily="34" charset="0"/>
              <a:buChar char="⁻"/>
            </a:pPr>
            <a:r>
              <a:rPr lang="en-US" dirty="0" smtClean="0"/>
              <a:t>Allergies</a:t>
            </a:r>
          </a:p>
          <a:p>
            <a:pPr lvl="1">
              <a:buClr>
                <a:srgbClr val="CB1A07"/>
              </a:buClr>
              <a:buFont typeface="Calibri" pitchFamily="34" charset="0"/>
              <a:buChar char="⁻"/>
            </a:pPr>
            <a:endParaRPr lang="en-US" dirty="0" smtClean="0"/>
          </a:p>
          <a:p>
            <a:endParaRPr lang="en-US" dirty="0"/>
          </a:p>
        </p:txBody>
      </p:sp>
      <p:sp>
        <p:nvSpPr>
          <p:cNvPr id="8" name="TextBox 7"/>
          <p:cNvSpPr txBox="1"/>
          <p:nvPr/>
        </p:nvSpPr>
        <p:spPr>
          <a:xfrm>
            <a:off x="1243427" y="5074490"/>
            <a:ext cx="8553452" cy="1292662"/>
          </a:xfrm>
          <a:prstGeom prst="rect">
            <a:avLst/>
          </a:prstGeom>
          <a:noFill/>
        </p:spPr>
        <p:txBody>
          <a:bodyPr wrap="square" rtlCol="0">
            <a:spAutoFit/>
          </a:bodyPr>
          <a:lstStyle/>
          <a:p>
            <a:pPr lvl="0"/>
            <a:r>
              <a:rPr lang="en-US" sz="2000" b="1" dirty="0">
                <a:solidFill>
                  <a:srgbClr val="333333"/>
                </a:solidFill>
                <a:latin typeface="HelveticaNeueLT Std" pitchFamily="34" charset="0"/>
                <a:cs typeface="HelveticaNeueLT Std" pitchFamily="34" charset="0"/>
              </a:rPr>
              <a:t>Result:</a:t>
            </a:r>
            <a:r>
              <a:rPr lang="en-US" sz="2000" i="1" dirty="0">
                <a:latin typeface="Calibri" pitchFamily="34" charset="0"/>
              </a:rPr>
              <a:t> </a:t>
            </a:r>
            <a:r>
              <a:rPr lang="en-US" sz="2000" b="1" dirty="0">
                <a:solidFill>
                  <a:srgbClr val="333333"/>
                </a:solidFill>
                <a:latin typeface="HelveticaNeueLT Std" pitchFamily="34" charset="0"/>
              </a:rPr>
              <a:t>Knowing these details ahead of time can help avoid allergic reactions or dangerous medication combinations.</a:t>
            </a:r>
            <a:endParaRPr lang="en-US" sz="2000" b="1" dirty="0">
              <a:solidFill>
                <a:srgbClr val="333333"/>
              </a:solidFill>
              <a:latin typeface="HelveticaNeueLT Std" pitchFamily="34" charset="0"/>
              <a:cs typeface="HelveticaNeueLT Std" pitchFamily="34" charset="0"/>
            </a:endParaRPr>
          </a:p>
          <a:p>
            <a:endParaRPr lang="en-US" sz="2000" b="1" dirty="0">
              <a:solidFill>
                <a:srgbClr val="333333"/>
              </a:solidFill>
              <a:latin typeface="HelveticaNeueLT Std" pitchFamily="34" charset="0"/>
            </a:endParaRPr>
          </a:p>
          <a:p>
            <a:endParaRPr lang="en-US" dirty="0"/>
          </a:p>
        </p:txBody>
      </p:sp>
      <p:sp>
        <p:nvSpPr>
          <p:cNvPr id="11" name="Chevron 10"/>
          <p:cNvSpPr/>
          <p:nvPr/>
        </p:nvSpPr>
        <p:spPr>
          <a:xfrm>
            <a:off x="854346" y="5096825"/>
            <a:ext cx="346362" cy="382050"/>
          </a:xfrm>
          <a:prstGeom prst="chevron">
            <a:avLst/>
          </a:prstGeom>
          <a:solidFill>
            <a:srgbClr val="EA6624"/>
          </a:solidFill>
          <a:ln>
            <a:noFill/>
          </a:ln>
          <a:effectLst/>
        </p:spPr>
        <p:style>
          <a:lnRef idx="1">
            <a:schemeClr val="accent1"/>
          </a:lnRef>
          <a:fillRef idx="3">
            <a:schemeClr val="accent1"/>
          </a:fillRef>
          <a:effectRef idx="2">
            <a:schemeClr val="accent1"/>
          </a:effectRef>
          <a:fontRef idx="minor">
            <a:schemeClr val="lt1"/>
          </a:fontRef>
        </p:style>
        <p:txBody>
          <a:bodyPr tIns="0" bIns="0" rtlCol="0" anchor="ctr" anchorCtr="0"/>
          <a:lstStyle/>
          <a:p>
            <a:pPr algn="ctr"/>
            <a:endParaRPr lang="en-US" sz="1600"/>
          </a:p>
        </p:txBody>
      </p:sp>
      <p:pic>
        <p:nvPicPr>
          <p:cNvPr id="7" name="Picture 6" descr="smart911_profile_medic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572" y="1090293"/>
            <a:ext cx="4754395" cy="37929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does Smart911 Help?</a:t>
            </a:r>
            <a:endParaRPr lang="en-US" dirty="0"/>
          </a:p>
        </p:txBody>
      </p:sp>
      <p:sp>
        <p:nvSpPr>
          <p:cNvPr id="3" name="Text Placeholder 2"/>
          <p:cNvSpPr>
            <a:spLocks noGrp="1"/>
          </p:cNvSpPr>
          <p:nvPr>
            <p:ph type="body" sz="quarter" idx="13"/>
          </p:nvPr>
        </p:nvSpPr>
        <p:spPr>
          <a:xfrm>
            <a:off x="537838" y="1255568"/>
            <a:ext cx="4419600" cy="3505200"/>
          </a:xfrm>
        </p:spPr>
        <p:txBody>
          <a:bodyPr/>
          <a:lstStyle/>
          <a:p>
            <a:r>
              <a:rPr lang="en-US" dirty="0" smtClean="0"/>
              <a:t>Missing child</a:t>
            </a:r>
          </a:p>
          <a:p>
            <a:r>
              <a:rPr lang="en-US" dirty="0" smtClean="0"/>
              <a:t>Smart911 Safety Profile displays:</a:t>
            </a:r>
          </a:p>
          <a:p>
            <a:pPr lvl="1">
              <a:buClr>
                <a:srgbClr val="CB1A07"/>
              </a:buClr>
              <a:buFont typeface="Calibri" pitchFamily="34" charset="0"/>
              <a:buChar char="⁻"/>
            </a:pPr>
            <a:r>
              <a:rPr lang="en-US" dirty="0" smtClean="0"/>
              <a:t>Recent photo </a:t>
            </a:r>
          </a:p>
          <a:p>
            <a:pPr lvl="1">
              <a:buClr>
                <a:srgbClr val="CB1A07"/>
              </a:buClr>
              <a:buFont typeface="Calibri" pitchFamily="34" charset="0"/>
              <a:buChar char="⁻"/>
            </a:pPr>
            <a:r>
              <a:rPr lang="en-US" dirty="0" smtClean="0"/>
              <a:t>Physical description</a:t>
            </a:r>
          </a:p>
          <a:p>
            <a:pPr lvl="1">
              <a:buClr>
                <a:srgbClr val="CB1A07"/>
              </a:buClr>
              <a:buFont typeface="Calibri" pitchFamily="34" charset="0"/>
              <a:buChar char="⁻"/>
            </a:pPr>
            <a:r>
              <a:rPr lang="en-US" dirty="0" smtClean="0"/>
              <a:t>Medical conditions</a:t>
            </a:r>
            <a:endParaRPr lang="en-US" dirty="0"/>
          </a:p>
        </p:txBody>
      </p:sp>
      <p:sp>
        <p:nvSpPr>
          <p:cNvPr id="7" name="TextBox 6"/>
          <p:cNvSpPr txBox="1"/>
          <p:nvPr/>
        </p:nvSpPr>
        <p:spPr>
          <a:xfrm>
            <a:off x="1234550" y="5029872"/>
            <a:ext cx="8553452" cy="707886"/>
          </a:xfrm>
          <a:prstGeom prst="rect">
            <a:avLst/>
          </a:prstGeom>
          <a:noFill/>
        </p:spPr>
        <p:txBody>
          <a:bodyPr wrap="square" rtlCol="0">
            <a:spAutoFit/>
          </a:bodyPr>
          <a:lstStyle/>
          <a:p>
            <a:pPr lvl="0"/>
            <a:r>
              <a:rPr lang="en-US" sz="2000" b="1" dirty="0">
                <a:solidFill>
                  <a:srgbClr val="333333"/>
                </a:solidFill>
                <a:latin typeface="HelveticaNeueLT Std" pitchFamily="34" charset="0"/>
                <a:cs typeface="HelveticaNeueLT Std" pitchFamily="34" charset="0"/>
              </a:rPr>
              <a:t>Result: </a:t>
            </a:r>
            <a:r>
              <a:rPr lang="en-US" sz="2000" b="1" dirty="0">
                <a:solidFill>
                  <a:srgbClr val="333333"/>
                </a:solidFill>
                <a:latin typeface="HelveticaNeueLT Std" pitchFamily="34" charset="0"/>
              </a:rPr>
              <a:t>9-1-1 call takers can immediately forwarded picture and description to officers in the field for a faster response.</a:t>
            </a:r>
            <a:endParaRPr lang="en-US" b="1" dirty="0">
              <a:solidFill>
                <a:srgbClr val="333333"/>
              </a:solidFill>
              <a:latin typeface="HelveticaNeueLT Std" pitchFamily="34" charset="0"/>
            </a:endParaRPr>
          </a:p>
        </p:txBody>
      </p:sp>
      <p:sp>
        <p:nvSpPr>
          <p:cNvPr id="9" name="Chevron 8"/>
          <p:cNvSpPr/>
          <p:nvPr/>
        </p:nvSpPr>
        <p:spPr>
          <a:xfrm>
            <a:off x="845468" y="5048199"/>
            <a:ext cx="346362" cy="382050"/>
          </a:xfrm>
          <a:prstGeom prst="chevron">
            <a:avLst/>
          </a:prstGeom>
          <a:solidFill>
            <a:srgbClr val="EA6624"/>
          </a:solidFill>
          <a:ln>
            <a:noFill/>
          </a:ln>
          <a:effectLst/>
        </p:spPr>
        <p:style>
          <a:lnRef idx="1">
            <a:schemeClr val="accent1"/>
          </a:lnRef>
          <a:fillRef idx="3">
            <a:schemeClr val="accent1"/>
          </a:fillRef>
          <a:effectRef idx="2">
            <a:schemeClr val="accent1"/>
          </a:effectRef>
          <a:fontRef idx="minor">
            <a:schemeClr val="lt1"/>
          </a:fontRef>
        </p:style>
        <p:txBody>
          <a:bodyPr tIns="0" bIns="0" rtlCol="0" anchor="ctr" anchorCtr="0"/>
          <a:lstStyle/>
          <a:p>
            <a:pPr algn="ctr"/>
            <a:endParaRPr lang="en-US" sz="1600"/>
          </a:p>
        </p:txBody>
      </p:sp>
      <p:pic>
        <p:nvPicPr>
          <p:cNvPr id="4" name="Picture 3" descr="smart911_profile_child.png"/>
          <p:cNvPicPr>
            <a:picLocks noChangeAspect="1"/>
          </p:cNvPicPr>
          <p:nvPr/>
        </p:nvPicPr>
        <p:blipFill rotWithShape="1">
          <a:blip r:embed="rId3">
            <a:extLst>
              <a:ext uri="{28A0092B-C50C-407E-A947-70E740481C1C}">
                <a14:useLocalDpi xmlns:a14="http://schemas.microsoft.com/office/drawing/2010/main" val="0"/>
              </a:ext>
            </a:extLst>
          </a:blip>
          <a:srcRect b="6772"/>
          <a:stretch/>
        </p:blipFill>
        <p:spPr>
          <a:xfrm>
            <a:off x="5885018" y="1175040"/>
            <a:ext cx="5053264" cy="3758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and Privacy</a:t>
            </a:r>
          </a:p>
        </p:txBody>
      </p:sp>
      <p:pic>
        <p:nvPicPr>
          <p:cNvPr id="4" name="Picture 3"/>
          <p:cNvPicPr>
            <a:picLocks noChangeAspect="1"/>
          </p:cNvPicPr>
          <p:nvPr/>
        </p:nvPicPr>
        <p:blipFill rotWithShape="1">
          <a:blip r:embed="rId2">
            <a:clrChange>
              <a:clrFrom>
                <a:srgbClr val="FFFFFF"/>
              </a:clrFrom>
              <a:clrTo>
                <a:srgbClr val="FFFFFF">
                  <a:alpha val="0"/>
                </a:srgbClr>
              </a:clrTo>
            </a:clrChange>
          </a:blip>
          <a:srcRect l="19907" r="3177"/>
          <a:stretch/>
        </p:blipFill>
        <p:spPr>
          <a:xfrm>
            <a:off x="865573" y="1035736"/>
            <a:ext cx="754602" cy="1085850"/>
          </a:xfrm>
          <a:prstGeom prst="rect">
            <a:avLst/>
          </a:prstGeom>
        </p:spPr>
      </p:pic>
      <p:pic>
        <p:nvPicPr>
          <p:cNvPr id="5" name="Picture 4"/>
          <p:cNvPicPr>
            <a:picLocks noChangeAspect="1"/>
          </p:cNvPicPr>
          <p:nvPr/>
        </p:nvPicPr>
        <p:blipFill rotWithShape="1">
          <a:blip r:embed="rId3">
            <a:clrChange>
              <a:clrFrom>
                <a:srgbClr val="FFFFFF"/>
              </a:clrFrom>
              <a:clrTo>
                <a:srgbClr val="FFFFFF">
                  <a:alpha val="0"/>
                </a:srgbClr>
              </a:clrTo>
            </a:clrChange>
          </a:blip>
          <a:srcRect l="14898"/>
          <a:stretch/>
        </p:blipFill>
        <p:spPr>
          <a:xfrm>
            <a:off x="785257" y="2497028"/>
            <a:ext cx="834918" cy="1209675"/>
          </a:xfrm>
          <a:prstGeom prst="rect">
            <a:avLst/>
          </a:prstGeom>
        </p:spPr>
      </p:pic>
      <p:sp>
        <p:nvSpPr>
          <p:cNvPr id="3" name="Text Placeholder 2"/>
          <p:cNvSpPr>
            <a:spLocks noGrp="1"/>
          </p:cNvSpPr>
          <p:nvPr>
            <p:ph type="body" sz="quarter" idx="13"/>
          </p:nvPr>
        </p:nvSpPr>
        <p:spPr>
          <a:xfrm>
            <a:off x="1710431" y="1224380"/>
            <a:ext cx="9599720" cy="1270246"/>
          </a:xfrm>
        </p:spPr>
        <p:txBody>
          <a:bodyPr/>
          <a:lstStyle/>
          <a:p>
            <a:pPr marL="0" indent="0">
              <a:lnSpc>
                <a:spcPct val="100000"/>
              </a:lnSpc>
              <a:buNone/>
            </a:pPr>
            <a:r>
              <a:rPr lang="en-US" dirty="0">
                <a:solidFill>
                  <a:srgbClr val="00B050"/>
                </a:solidFill>
              </a:rPr>
              <a:t>You Decide What to </a:t>
            </a:r>
            <a:r>
              <a:rPr lang="en-US" dirty="0" smtClean="0">
                <a:solidFill>
                  <a:srgbClr val="00B050"/>
                </a:solidFill>
              </a:rPr>
              <a:t>Include</a:t>
            </a:r>
          </a:p>
          <a:p>
            <a:pPr marL="0" indent="0">
              <a:lnSpc>
                <a:spcPct val="100000"/>
              </a:lnSpc>
              <a:buNone/>
            </a:pPr>
            <a:r>
              <a:rPr lang="en-US" b="0" dirty="0" smtClean="0"/>
              <a:t>Provide </a:t>
            </a:r>
            <a:r>
              <a:rPr lang="en-US" b="0" dirty="0"/>
              <a:t>as much or as little information as you want. Smart911 only asks for information that is relevant to aid emergency response.</a:t>
            </a:r>
          </a:p>
        </p:txBody>
      </p:sp>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738049" y="4150012"/>
            <a:ext cx="1009650" cy="876300"/>
          </a:xfrm>
          <a:prstGeom prst="rect">
            <a:avLst/>
          </a:prstGeom>
        </p:spPr>
      </p:pic>
      <p:sp>
        <p:nvSpPr>
          <p:cNvPr id="7" name="Text Placeholder 2"/>
          <p:cNvSpPr txBox="1">
            <a:spLocks/>
          </p:cNvSpPr>
          <p:nvPr/>
        </p:nvSpPr>
        <p:spPr>
          <a:xfrm>
            <a:off x="1747699" y="2746615"/>
            <a:ext cx="9599720" cy="1270246"/>
          </a:xfrm>
          <a:prstGeom prst="rect">
            <a:avLst/>
          </a:prstGeom>
        </p:spPr>
        <p:txBody>
          <a:bodyPr vert="horz" lIns="0" tIns="0" rIns="0" bIns="0" rtlCol="0">
            <a:noAutofit/>
          </a:bodyPr>
          <a:lstStyle>
            <a:lvl1pPr marL="342900" indent="-342900" algn="l" defTabSz="457200" rtl="0" eaLnBrk="1" latinLnBrk="0" hangingPunct="1">
              <a:lnSpc>
                <a:spcPct val="150000"/>
              </a:lnSpc>
              <a:spcBef>
                <a:spcPts val="1272"/>
              </a:spcBef>
              <a:buClr>
                <a:srgbClr val="EA6624"/>
              </a:buClr>
              <a:buFont typeface="Arial" pitchFamily="34" charset="0"/>
              <a:buChar char="•"/>
              <a:defRPr sz="2000" b="1" i="0" kern="1200">
                <a:solidFill>
                  <a:srgbClr val="333333"/>
                </a:solidFill>
                <a:latin typeface="+mn-lt"/>
                <a:ea typeface="+mn-ea"/>
                <a:cs typeface="HelveticaNeueLT Std" pitchFamily="34" charset="0"/>
              </a:defRPr>
            </a:lvl1pPr>
            <a:lvl2pPr marL="742950" indent="-285750" algn="l" defTabSz="457200" rtl="0" eaLnBrk="1" latinLnBrk="0" hangingPunct="1">
              <a:lnSpc>
                <a:spcPct val="150000"/>
              </a:lnSpc>
              <a:spcBef>
                <a:spcPts val="1272"/>
              </a:spcBef>
              <a:buFont typeface="Arial" pitchFamily="34" charset="0"/>
              <a:buChar char="•"/>
              <a:defRPr sz="2000" kern="1200">
                <a:solidFill>
                  <a:srgbClr val="333333"/>
                </a:solidFill>
                <a:latin typeface="+mn-lt"/>
                <a:ea typeface="+mn-ea"/>
                <a:cs typeface="HelveticaNeueLT Std" pitchFamily="34" charset="0"/>
              </a:defRPr>
            </a:lvl2pPr>
            <a:lvl3pPr marL="1143000" indent="-228600" algn="l" defTabSz="457200" rtl="0" eaLnBrk="1" latinLnBrk="0" hangingPunct="1">
              <a:lnSpc>
                <a:spcPct val="150000"/>
              </a:lnSpc>
              <a:spcBef>
                <a:spcPts val="1272"/>
              </a:spcBef>
              <a:buFont typeface="Arial" pitchFamily="34" charset="0"/>
              <a:buChar char="•"/>
              <a:defRPr sz="2000" kern="1200">
                <a:solidFill>
                  <a:srgbClr val="333333"/>
                </a:solidFill>
                <a:latin typeface="+mn-lt"/>
                <a:ea typeface="+mn-ea"/>
                <a:cs typeface="HelveticaNeueLT Std" pitchFamily="34" charset="0"/>
              </a:defRPr>
            </a:lvl3pPr>
            <a:lvl4pPr marL="1600200" indent="-228600" algn="l" defTabSz="457200" rtl="0" eaLnBrk="1" latinLnBrk="0" hangingPunct="1">
              <a:lnSpc>
                <a:spcPct val="150000"/>
              </a:lnSpc>
              <a:spcBef>
                <a:spcPts val="1272"/>
              </a:spcBef>
              <a:buFont typeface="Arial" pitchFamily="34" charset="0"/>
              <a:buChar char="•"/>
              <a:defRPr sz="2000" kern="1200">
                <a:solidFill>
                  <a:srgbClr val="333333"/>
                </a:solidFill>
                <a:latin typeface="+mn-lt"/>
                <a:ea typeface="+mn-ea"/>
                <a:cs typeface="HelveticaNeueLT Std" pitchFamily="34" charset="0"/>
              </a:defRPr>
            </a:lvl4pPr>
            <a:lvl5pPr marL="2057400" indent="-228600" algn="l" defTabSz="457200" rtl="0" eaLnBrk="1" latinLnBrk="0" hangingPunct="1">
              <a:lnSpc>
                <a:spcPct val="150000"/>
              </a:lnSpc>
              <a:spcBef>
                <a:spcPts val="1272"/>
              </a:spcBef>
              <a:buFont typeface="Arial" pitchFamily="34" charset="0"/>
              <a:buChar char="•"/>
              <a:defRPr sz="2000" kern="1200">
                <a:solidFill>
                  <a:srgbClr val="333333"/>
                </a:solidFill>
                <a:latin typeface="+mn-lt"/>
                <a:ea typeface="+mn-ea"/>
                <a:cs typeface="HelveticaNeueLT Std"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dirty="0">
                <a:solidFill>
                  <a:srgbClr val="00B050"/>
                </a:solidFill>
              </a:rPr>
              <a:t>Only Seen If You Call </a:t>
            </a:r>
            <a:r>
              <a:rPr lang="en-US" dirty="0" smtClean="0">
                <a:solidFill>
                  <a:srgbClr val="00B050"/>
                </a:solidFill>
              </a:rPr>
              <a:t>9-1-1</a:t>
            </a:r>
          </a:p>
          <a:p>
            <a:pPr marL="0" indent="0">
              <a:lnSpc>
                <a:spcPct val="100000"/>
              </a:lnSpc>
              <a:buNone/>
            </a:pPr>
            <a:r>
              <a:rPr lang="en-US" b="0" dirty="0" smtClean="0"/>
              <a:t>Your </a:t>
            </a:r>
            <a:r>
              <a:rPr lang="en-US" b="0" dirty="0"/>
              <a:t>information is only available to 9-1-1 call takers and ﬁrst responders if you have an emergency.</a:t>
            </a:r>
          </a:p>
        </p:txBody>
      </p:sp>
      <p:sp>
        <p:nvSpPr>
          <p:cNvPr id="8" name="Text Placeholder 2"/>
          <p:cNvSpPr txBox="1">
            <a:spLocks/>
          </p:cNvSpPr>
          <p:nvPr/>
        </p:nvSpPr>
        <p:spPr>
          <a:xfrm>
            <a:off x="1710431" y="4275050"/>
            <a:ext cx="9599720" cy="1270246"/>
          </a:xfrm>
          <a:prstGeom prst="rect">
            <a:avLst/>
          </a:prstGeom>
        </p:spPr>
        <p:txBody>
          <a:bodyPr vert="horz" lIns="0" tIns="0" rIns="0" bIns="0" rtlCol="0">
            <a:noAutofit/>
          </a:bodyPr>
          <a:lstStyle>
            <a:lvl1pPr marL="342900" indent="-342900" algn="l" defTabSz="457200" rtl="0" eaLnBrk="1" latinLnBrk="0" hangingPunct="1">
              <a:lnSpc>
                <a:spcPct val="150000"/>
              </a:lnSpc>
              <a:spcBef>
                <a:spcPts val="1272"/>
              </a:spcBef>
              <a:buClr>
                <a:srgbClr val="EA6624"/>
              </a:buClr>
              <a:buFont typeface="Arial" pitchFamily="34" charset="0"/>
              <a:buChar char="•"/>
              <a:defRPr sz="2000" b="1" i="0" kern="1200">
                <a:solidFill>
                  <a:srgbClr val="333333"/>
                </a:solidFill>
                <a:latin typeface="+mn-lt"/>
                <a:ea typeface="+mn-ea"/>
                <a:cs typeface="HelveticaNeueLT Std" pitchFamily="34" charset="0"/>
              </a:defRPr>
            </a:lvl1pPr>
            <a:lvl2pPr marL="742950" indent="-285750" algn="l" defTabSz="457200" rtl="0" eaLnBrk="1" latinLnBrk="0" hangingPunct="1">
              <a:lnSpc>
                <a:spcPct val="150000"/>
              </a:lnSpc>
              <a:spcBef>
                <a:spcPts val="1272"/>
              </a:spcBef>
              <a:buFont typeface="Arial" pitchFamily="34" charset="0"/>
              <a:buChar char="•"/>
              <a:defRPr sz="2000" kern="1200">
                <a:solidFill>
                  <a:srgbClr val="333333"/>
                </a:solidFill>
                <a:latin typeface="+mn-lt"/>
                <a:ea typeface="+mn-ea"/>
                <a:cs typeface="HelveticaNeueLT Std" pitchFamily="34" charset="0"/>
              </a:defRPr>
            </a:lvl2pPr>
            <a:lvl3pPr marL="1143000" indent="-228600" algn="l" defTabSz="457200" rtl="0" eaLnBrk="1" latinLnBrk="0" hangingPunct="1">
              <a:lnSpc>
                <a:spcPct val="150000"/>
              </a:lnSpc>
              <a:spcBef>
                <a:spcPts val="1272"/>
              </a:spcBef>
              <a:buFont typeface="Arial" pitchFamily="34" charset="0"/>
              <a:buChar char="•"/>
              <a:defRPr sz="2000" kern="1200">
                <a:solidFill>
                  <a:srgbClr val="333333"/>
                </a:solidFill>
                <a:latin typeface="+mn-lt"/>
                <a:ea typeface="+mn-ea"/>
                <a:cs typeface="HelveticaNeueLT Std" pitchFamily="34" charset="0"/>
              </a:defRPr>
            </a:lvl3pPr>
            <a:lvl4pPr marL="1600200" indent="-228600" algn="l" defTabSz="457200" rtl="0" eaLnBrk="1" latinLnBrk="0" hangingPunct="1">
              <a:lnSpc>
                <a:spcPct val="150000"/>
              </a:lnSpc>
              <a:spcBef>
                <a:spcPts val="1272"/>
              </a:spcBef>
              <a:buFont typeface="Arial" pitchFamily="34" charset="0"/>
              <a:buChar char="•"/>
              <a:defRPr sz="2000" kern="1200">
                <a:solidFill>
                  <a:srgbClr val="333333"/>
                </a:solidFill>
                <a:latin typeface="+mn-lt"/>
                <a:ea typeface="+mn-ea"/>
                <a:cs typeface="HelveticaNeueLT Std" pitchFamily="34" charset="0"/>
              </a:defRPr>
            </a:lvl4pPr>
            <a:lvl5pPr marL="2057400" indent="-228600" algn="l" defTabSz="457200" rtl="0" eaLnBrk="1" latinLnBrk="0" hangingPunct="1">
              <a:lnSpc>
                <a:spcPct val="150000"/>
              </a:lnSpc>
              <a:spcBef>
                <a:spcPts val="1272"/>
              </a:spcBef>
              <a:buFont typeface="Arial" pitchFamily="34" charset="0"/>
              <a:buChar char="•"/>
              <a:defRPr sz="2000" kern="1200">
                <a:solidFill>
                  <a:srgbClr val="333333"/>
                </a:solidFill>
                <a:latin typeface="+mn-lt"/>
                <a:ea typeface="+mn-ea"/>
                <a:cs typeface="HelveticaNeueLT Std"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dirty="0">
                <a:solidFill>
                  <a:srgbClr val="00B050"/>
                </a:solidFill>
              </a:rPr>
              <a:t>Industry Leading </a:t>
            </a:r>
            <a:r>
              <a:rPr lang="en-US" dirty="0" smtClean="0">
                <a:solidFill>
                  <a:srgbClr val="00B050"/>
                </a:solidFill>
              </a:rPr>
              <a:t>Security</a:t>
            </a:r>
          </a:p>
          <a:p>
            <a:pPr marL="0" indent="0">
              <a:lnSpc>
                <a:spcPct val="100000"/>
              </a:lnSpc>
              <a:buNone/>
            </a:pPr>
            <a:r>
              <a:rPr lang="en-US" b="0" dirty="0" smtClean="0"/>
              <a:t>Your </a:t>
            </a:r>
            <a:r>
              <a:rPr lang="en-US" b="0" dirty="0"/>
              <a:t>information is housed in top-tier secure facilities complete with 24/7 physical security, video surveillance, and alarms. We utilize the same SSL </a:t>
            </a:r>
            <a:r>
              <a:rPr lang="en-US" b="0" dirty="0" smtClean="0"/>
              <a:t>certificate </a:t>
            </a:r>
            <a:r>
              <a:rPr lang="en-US" b="0" dirty="0"/>
              <a:t>authority and encryption technologies used by leading ﬁnancial </a:t>
            </a:r>
            <a:r>
              <a:rPr lang="en-US" b="0" dirty="0" smtClean="0"/>
              <a:t>institutions.</a:t>
            </a:r>
            <a:endParaRPr lang="en-US" b="0" dirty="0"/>
          </a:p>
        </p:txBody>
      </p:sp>
    </p:spTree>
    <p:extLst>
      <p:ext uri="{BB962C8B-B14F-4D97-AF65-F5344CB8AC3E}">
        <p14:creationId xmlns:p14="http://schemas.microsoft.com/office/powerpoint/2010/main" val="3338962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703" y="76201"/>
            <a:ext cx="8741651" cy="913987"/>
          </a:xfrm>
        </p:spPr>
        <p:txBody>
          <a:bodyPr/>
          <a:lstStyle/>
          <a:p>
            <a:r>
              <a:rPr lang="en-US" dirty="0" smtClean="0"/>
              <a:t>More Accurate Mobile </a:t>
            </a:r>
            <a:r>
              <a:rPr lang="en-US" dirty="0"/>
              <a:t>Caller Location</a:t>
            </a:r>
          </a:p>
        </p:txBody>
      </p:sp>
      <p:sp>
        <p:nvSpPr>
          <p:cNvPr id="3" name="Text Placeholder 2"/>
          <p:cNvSpPr>
            <a:spLocks noGrp="1"/>
          </p:cNvSpPr>
          <p:nvPr>
            <p:ph type="body" sz="quarter" idx="13"/>
          </p:nvPr>
        </p:nvSpPr>
        <p:spPr>
          <a:xfrm>
            <a:off x="391814" y="1139480"/>
            <a:ext cx="7115588" cy="4525963"/>
          </a:xfrm>
        </p:spPr>
        <p:txBody>
          <a:bodyPr/>
          <a:lstStyle/>
          <a:p>
            <a:pPr marL="0" indent="0">
              <a:lnSpc>
                <a:spcPct val="120000"/>
              </a:lnSpc>
              <a:buNone/>
            </a:pPr>
            <a:r>
              <a:rPr lang="en-US" dirty="0" smtClean="0"/>
              <a:t>Smart911 enhanced </a:t>
            </a:r>
            <a:r>
              <a:rPr lang="en-US" dirty="0"/>
              <a:t>location data gives 9-1-1 call takers improved, consolidated location information and refines mobile ALI locations into a single view. We collect location data from multiple sources to give call takers the most accurate available</a:t>
            </a:r>
            <a:r>
              <a:rPr lang="en-US" dirty="0" smtClean="0"/>
              <a:t>:</a:t>
            </a:r>
            <a:endParaRPr lang="en-US" dirty="0"/>
          </a:p>
          <a:p>
            <a:pPr lvl="1">
              <a:lnSpc>
                <a:spcPct val="130000"/>
              </a:lnSpc>
            </a:pPr>
            <a:r>
              <a:rPr lang="en-US" sz="1800" b="0" dirty="0"/>
              <a:t>Mobile ALI – the primary source of 9-1-1 location data.</a:t>
            </a:r>
          </a:p>
          <a:p>
            <a:pPr lvl="1">
              <a:lnSpc>
                <a:spcPct val="130000"/>
              </a:lnSpc>
            </a:pPr>
            <a:r>
              <a:rPr lang="en-US" sz="1800" b="0" dirty="0"/>
              <a:t>Smart911 Safety Profile – work and home </a:t>
            </a:r>
            <a:r>
              <a:rPr lang="en-US" sz="1800" b="0" dirty="0" smtClean="0"/>
              <a:t>addresses </a:t>
            </a:r>
            <a:br>
              <a:rPr lang="en-US" sz="1800" b="0" dirty="0" smtClean="0"/>
            </a:br>
            <a:r>
              <a:rPr lang="en-US" sz="1800" b="0" dirty="0" smtClean="0"/>
              <a:t>provided </a:t>
            </a:r>
            <a:r>
              <a:rPr lang="en-US" sz="1800" b="0" dirty="0"/>
              <a:t>by individuals.</a:t>
            </a:r>
          </a:p>
          <a:p>
            <a:pPr lvl="1">
              <a:lnSpc>
                <a:spcPct val="130000"/>
              </a:lnSpc>
            </a:pPr>
            <a:r>
              <a:rPr lang="en-US" sz="1800" b="0" dirty="0" err="1"/>
              <a:t>RapidSOS</a:t>
            </a:r>
            <a:r>
              <a:rPr lang="en-US" sz="1800" b="0" dirty="0"/>
              <a:t> Clearinghouse – highly accurate using </a:t>
            </a:r>
            <a:r>
              <a:rPr lang="en-US" sz="1800" b="0" dirty="0" smtClean="0"/>
              <a:t/>
            </a:r>
            <a:br>
              <a:rPr lang="en-US" sz="1800" b="0" dirty="0" smtClean="0"/>
            </a:br>
            <a:r>
              <a:rPr lang="en-US" sz="1800" b="0" dirty="0" smtClean="0"/>
              <a:t>best available </a:t>
            </a:r>
            <a:r>
              <a:rPr lang="en-US" sz="1800" b="0" dirty="0"/>
              <a:t>smartphone technology including </a:t>
            </a:r>
            <a:r>
              <a:rPr lang="en-US" sz="1800" b="0" dirty="0" smtClean="0"/>
              <a:t/>
            </a:r>
            <a:br>
              <a:rPr lang="en-US" sz="1800" b="0" dirty="0" smtClean="0"/>
            </a:br>
            <a:r>
              <a:rPr lang="en-US" sz="1800" b="0" dirty="0" smtClean="0"/>
              <a:t>GPS and Wi-Fi</a:t>
            </a:r>
          </a:p>
        </p:txBody>
      </p:sp>
      <p:pic>
        <p:nvPicPr>
          <p:cNvPr id="1025" name="Picture 1" descr="More Accurate Indoor Caller Lo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77" y="237919"/>
            <a:ext cx="390525" cy="590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cv.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7402" y="1301199"/>
            <a:ext cx="5659770" cy="3773180"/>
          </a:xfrm>
          <a:prstGeom prst="rect">
            <a:avLst/>
          </a:prstGeom>
        </p:spPr>
      </p:pic>
    </p:spTree>
    <p:extLst>
      <p:ext uri="{BB962C8B-B14F-4D97-AF65-F5344CB8AC3E}">
        <p14:creationId xmlns:p14="http://schemas.microsoft.com/office/powerpoint/2010/main" val="4188572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490069" y="203902"/>
            <a:ext cx="7211862" cy="2276475"/>
          </a:xfrm>
          <a:prstGeom prst="rect">
            <a:avLst/>
          </a:prstGeom>
        </p:spPr>
        <p:txBody>
          <a:bodyPr>
            <a:noAutofit/>
          </a:bodyPr>
          <a:lstStyle>
            <a:lvl1pPr algn="l" defTabSz="457200" rtl="0" eaLnBrk="1" latinLnBrk="0" hangingPunct="1">
              <a:spcBef>
                <a:spcPct val="0"/>
              </a:spcBef>
              <a:buNone/>
              <a:defRPr sz="3200" kern="1200">
                <a:solidFill>
                  <a:srgbClr val="EA6624"/>
                </a:solidFill>
                <a:effectLst/>
                <a:latin typeface="+mj-lt"/>
                <a:ea typeface="+mj-ea"/>
                <a:cs typeface="+mj-cs"/>
              </a:defRPr>
            </a:lvl1pPr>
          </a:lstStyle>
          <a:p>
            <a:pPr algn="ctr"/>
            <a:r>
              <a:rPr lang="en-US" dirty="0"/>
              <a:t>Create your S</a:t>
            </a:r>
            <a:r>
              <a:rPr lang="en-US" dirty="0" smtClean="0"/>
              <a:t>afety </a:t>
            </a:r>
            <a:r>
              <a:rPr lang="en-US" dirty="0"/>
              <a:t>P</a:t>
            </a:r>
            <a:r>
              <a:rPr lang="en-US" dirty="0" smtClean="0"/>
              <a:t>rofile </a:t>
            </a:r>
            <a:r>
              <a:rPr lang="en-US" dirty="0"/>
              <a:t>today </a:t>
            </a:r>
            <a:endParaRPr lang="en-US" dirty="0" smtClean="0"/>
          </a:p>
          <a:p>
            <a:pPr algn="ctr"/>
            <a:r>
              <a:rPr lang="en-US" dirty="0" smtClean="0"/>
              <a:t>and </a:t>
            </a:r>
            <a:r>
              <a:rPr lang="en-US" dirty="0"/>
              <a:t>help spread the word!</a:t>
            </a:r>
            <a:r>
              <a:rPr lang="en-US" sz="4000" dirty="0"/>
              <a:t/>
            </a:r>
            <a:br>
              <a:rPr lang="en-US" sz="4000" dirty="0"/>
            </a:br>
            <a:endParaRPr lang="en-US" sz="18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675" y="1342139"/>
            <a:ext cx="6724650" cy="470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1083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farrell\Documents\Marketing\Community Presentation\green4x3.png"/>
          <p:cNvPicPr>
            <a:picLocks noChangeAspect="1" noChangeArrowheads="1"/>
          </p:cNvPicPr>
          <p:nvPr/>
        </p:nvPicPr>
        <p:blipFill>
          <a:blip r:embed="rId3"/>
          <a:srcRect/>
          <a:stretch>
            <a:fillRect/>
          </a:stretch>
        </p:blipFill>
        <p:spPr bwMode="auto">
          <a:xfrm>
            <a:off x="0" y="1568"/>
            <a:ext cx="6096000" cy="6856433"/>
          </a:xfrm>
          <a:prstGeom prst="rect">
            <a:avLst/>
          </a:prstGeom>
          <a:noFill/>
        </p:spPr>
      </p:pic>
      <p:sp>
        <p:nvSpPr>
          <p:cNvPr id="2" name="Title 1"/>
          <p:cNvSpPr>
            <a:spLocks noGrp="1"/>
          </p:cNvSpPr>
          <p:nvPr>
            <p:ph type="title" idx="4294967295"/>
          </p:nvPr>
        </p:nvSpPr>
        <p:spPr>
          <a:xfrm>
            <a:off x="813182" y="1719553"/>
            <a:ext cx="4495334" cy="3322536"/>
          </a:xfrm>
        </p:spPr>
        <p:txBody>
          <a:bodyPr anchor="t">
            <a:noAutofit/>
          </a:bodyPr>
          <a:lstStyle/>
          <a:p>
            <a:r>
              <a:rPr lang="en-US" sz="4000" dirty="0">
                <a:solidFill>
                  <a:srgbClr val="FFFFFF"/>
                </a:solidFill>
              </a:rPr>
              <a:t>Why Sign Up for </a:t>
            </a:r>
            <a:r>
              <a:rPr lang="en-US" sz="4000" dirty="0" smtClean="0">
                <a:solidFill>
                  <a:srgbClr val="FFFFFF"/>
                </a:solidFill>
              </a:rPr>
              <a:t>a Safety Profile?</a:t>
            </a:r>
            <a:endParaRPr lang="en-US" sz="4000" dirty="0">
              <a:solidFill>
                <a:srgbClr val="FFFFFF"/>
              </a:solidFill>
            </a:endParaRPr>
          </a:p>
        </p:txBody>
      </p:sp>
      <p:pic>
        <p:nvPicPr>
          <p:cNvPr id="7" name="Picture 6" descr="smart911 logo-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182" y="226505"/>
            <a:ext cx="3563376" cy="1484740"/>
          </a:xfrm>
          <a:prstGeom prst="rect">
            <a:avLst/>
          </a:prstGeom>
        </p:spPr>
      </p:pic>
      <p:pic>
        <p:nvPicPr>
          <p:cNvPr id="8" name="Picture 7" descr="911-matri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6495" y="604309"/>
            <a:ext cx="7285505" cy="5586941"/>
          </a:xfrm>
          <a:prstGeom prst="rect">
            <a:avLst/>
          </a:prstGeom>
        </p:spPr>
      </p:pic>
    </p:spTree>
    <p:extLst>
      <p:ext uri="{BB962C8B-B14F-4D97-AF65-F5344CB8AC3E}">
        <p14:creationId xmlns:p14="http://schemas.microsoft.com/office/powerpoint/2010/main" val="3122440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Smart911 Videos</a:t>
            </a:r>
            <a:endParaRPr lang="en-US" dirty="0"/>
          </a:p>
        </p:txBody>
      </p:sp>
      <p:sp>
        <p:nvSpPr>
          <p:cNvPr id="3" name="Rectangle 2"/>
          <p:cNvSpPr/>
          <p:nvPr/>
        </p:nvSpPr>
        <p:spPr>
          <a:xfrm>
            <a:off x="387032" y="4166826"/>
            <a:ext cx="5484423" cy="646331"/>
          </a:xfrm>
          <a:prstGeom prst="rect">
            <a:avLst/>
          </a:prstGeom>
        </p:spPr>
        <p:txBody>
          <a:bodyPr wrap="square">
            <a:spAutoFit/>
          </a:bodyPr>
          <a:lstStyle/>
          <a:p>
            <a:pPr algn="ctr"/>
            <a:r>
              <a:rPr lang="en-US" b="1" dirty="0" smtClean="0">
                <a:solidFill>
                  <a:schemeClr val="accent1"/>
                </a:solidFill>
                <a:latin typeface="+mj-lt"/>
                <a:hlinkClick r:id="rId3"/>
              </a:rPr>
              <a:t>GMA: THE PERSONAL SAFETY GAME </a:t>
            </a:r>
          </a:p>
          <a:p>
            <a:pPr algn="ctr"/>
            <a:r>
              <a:rPr lang="en-US" b="1" dirty="0" smtClean="0">
                <a:solidFill>
                  <a:schemeClr val="accent1"/>
                </a:solidFill>
                <a:latin typeface="+mj-lt"/>
                <a:hlinkClick r:id="rId3"/>
              </a:rPr>
              <a:t>CHANGER IS CALLED SMART911</a:t>
            </a:r>
            <a:endParaRPr lang="en-US" b="1" i="0" dirty="0">
              <a:solidFill>
                <a:schemeClr val="accent1"/>
              </a:solidFill>
              <a:effectLst/>
              <a:latin typeface="+mj-lt"/>
            </a:endParaRPr>
          </a:p>
        </p:txBody>
      </p:sp>
      <p:pic>
        <p:nvPicPr>
          <p:cNvPr id="5" name="Picture 2">
            <a:hlinkClick r:id="rId4"/>
          </p:cNvPr>
          <p:cNvPicPr>
            <a:picLocks noChangeAspect="1" noChangeArrowheads="1"/>
          </p:cNvPicPr>
          <p:nvPr/>
        </p:nvPicPr>
        <p:blipFill>
          <a:blip r:embed="rId5" cstate="print"/>
          <a:srcRect/>
          <a:stretch>
            <a:fillRect/>
          </a:stretch>
        </p:blipFill>
        <p:spPr bwMode="auto">
          <a:xfrm>
            <a:off x="1303960" y="1944177"/>
            <a:ext cx="3586537" cy="2006907"/>
          </a:xfrm>
          <a:prstGeom prst="rect">
            <a:avLst/>
          </a:prstGeom>
          <a:noFill/>
          <a:ln w="9525">
            <a:noFill/>
            <a:miter lim="800000"/>
            <a:headEnd/>
            <a:tailEnd/>
          </a:ln>
        </p:spPr>
      </p:pic>
      <p:sp>
        <p:nvSpPr>
          <p:cNvPr id="9" name="Rectangle 8"/>
          <p:cNvSpPr/>
          <p:nvPr/>
        </p:nvSpPr>
        <p:spPr>
          <a:xfrm>
            <a:off x="7214474" y="4299248"/>
            <a:ext cx="3951247" cy="369332"/>
          </a:xfrm>
          <a:prstGeom prst="rect">
            <a:avLst/>
          </a:prstGeom>
        </p:spPr>
        <p:txBody>
          <a:bodyPr wrap="none">
            <a:spAutoFit/>
          </a:bodyPr>
          <a:lstStyle/>
          <a:p>
            <a:r>
              <a:rPr lang="en-US" b="1" dirty="0" smtClean="0">
                <a:solidFill>
                  <a:schemeClr val="accent1"/>
                </a:solidFill>
                <a:latin typeface="+mj-lt"/>
                <a:hlinkClick r:id="rId6"/>
              </a:rPr>
              <a:t>WHAT IF YOU NEED TO DIAL 911?</a:t>
            </a:r>
            <a:endParaRPr lang="en-US" b="1" i="0" dirty="0">
              <a:solidFill>
                <a:schemeClr val="accent1"/>
              </a:solidFill>
              <a:effectLst/>
              <a:latin typeface="+mj-lt"/>
            </a:endParaRPr>
          </a:p>
        </p:txBody>
      </p:sp>
      <p:pic>
        <p:nvPicPr>
          <p:cNvPr id="10" name="Picture 9"/>
          <p:cNvPicPr>
            <a:picLocks noChangeAspect="1"/>
          </p:cNvPicPr>
          <p:nvPr/>
        </p:nvPicPr>
        <p:blipFill>
          <a:blip r:embed="rId7"/>
          <a:stretch>
            <a:fillRect/>
          </a:stretch>
        </p:blipFill>
        <p:spPr>
          <a:xfrm>
            <a:off x="7550483" y="1954604"/>
            <a:ext cx="3376400" cy="1996480"/>
          </a:xfrm>
          <a:prstGeom prst="rect">
            <a:avLst/>
          </a:prstGeom>
        </p:spPr>
      </p:pic>
    </p:spTree>
    <p:extLst>
      <p:ext uri="{BB962C8B-B14F-4D97-AF65-F5344CB8AC3E}">
        <p14:creationId xmlns:p14="http://schemas.microsoft.com/office/powerpoint/2010/main" val="926689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Smart911?</a:t>
            </a:r>
            <a:endParaRPr lang="en-US" dirty="0"/>
          </a:p>
        </p:txBody>
      </p:sp>
      <p:sp>
        <p:nvSpPr>
          <p:cNvPr id="3" name="Text Placeholder 2"/>
          <p:cNvSpPr>
            <a:spLocks noGrp="1"/>
          </p:cNvSpPr>
          <p:nvPr>
            <p:ph type="body" sz="quarter" idx="13"/>
          </p:nvPr>
        </p:nvSpPr>
        <p:spPr>
          <a:xfrm>
            <a:off x="432619" y="1290486"/>
            <a:ext cx="4038600" cy="4724399"/>
          </a:xfrm>
        </p:spPr>
        <p:txBody>
          <a:bodyPr/>
          <a:lstStyle/>
          <a:p>
            <a:r>
              <a:rPr lang="en-US" dirty="0" smtClean="0"/>
              <a:t>Private and secure website</a:t>
            </a:r>
          </a:p>
          <a:p>
            <a:r>
              <a:rPr lang="en-US" dirty="0" smtClean="0"/>
              <a:t>Individuals create a Safety Profile of valuable information they want to provide 9-1-1 call takers and first responders</a:t>
            </a:r>
          </a:p>
          <a:p>
            <a:r>
              <a:rPr lang="en-US" dirty="0" smtClean="0"/>
              <a:t>Service is free</a:t>
            </a:r>
            <a:endParaRPr lang="en-US" dirty="0"/>
          </a:p>
        </p:txBody>
      </p:sp>
      <p:sp>
        <p:nvSpPr>
          <p:cNvPr id="5" name="TextBox 4"/>
          <p:cNvSpPr txBox="1"/>
          <p:nvPr/>
        </p:nvSpPr>
        <p:spPr>
          <a:xfrm>
            <a:off x="8142565" y="1241117"/>
            <a:ext cx="1377300" cy="369332"/>
          </a:xfrm>
          <a:prstGeom prst="rect">
            <a:avLst/>
          </a:prstGeom>
          <a:noFill/>
        </p:spPr>
        <p:txBody>
          <a:bodyPr wrap="none" rtlCol="0">
            <a:spAutoFit/>
          </a:bodyPr>
          <a:lstStyle/>
          <a:p>
            <a:r>
              <a:rPr lang="en-US" b="1" dirty="0">
                <a:solidFill>
                  <a:srgbClr val="000000"/>
                </a:solidFill>
              </a:rPr>
              <a:t>Sign up </a:t>
            </a:r>
            <a:r>
              <a:rPr lang="en-US" b="1" dirty="0" smtClean="0">
                <a:solidFill>
                  <a:srgbClr val="000000"/>
                </a:solidFill>
              </a:rPr>
              <a:t>at:</a:t>
            </a:r>
            <a:endParaRPr lang="en-US" dirty="0">
              <a:solidFill>
                <a:srgbClr val="000000"/>
              </a:solidFill>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115481" y="1594590"/>
            <a:ext cx="5179214" cy="2800155"/>
          </a:xfrm>
          <a:prstGeom prst="rect">
            <a:avLst/>
          </a:prstGeom>
        </p:spPr>
      </p:pic>
      <p:sp>
        <p:nvSpPr>
          <p:cNvPr id="8" name="TextBox 7"/>
          <p:cNvSpPr txBox="1"/>
          <p:nvPr/>
        </p:nvSpPr>
        <p:spPr>
          <a:xfrm>
            <a:off x="6330636" y="4402017"/>
            <a:ext cx="4488092" cy="369332"/>
          </a:xfrm>
          <a:prstGeom prst="rect">
            <a:avLst/>
          </a:prstGeom>
          <a:noFill/>
        </p:spPr>
        <p:txBody>
          <a:bodyPr wrap="square" rtlCol="0">
            <a:spAutoFit/>
          </a:bodyPr>
          <a:lstStyle/>
          <a:p>
            <a:pPr algn="ctr"/>
            <a:r>
              <a:rPr lang="en-US" b="1" u="sng" dirty="0" smtClean="0">
                <a:solidFill>
                  <a:schemeClr val="accent1"/>
                </a:solidFill>
                <a:hlinkClick r:id="rId3"/>
              </a:rPr>
              <a:t>www.smart911.com</a:t>
            </a:r>
            <a:r>
              <a:rPr lang="en-US" b="1" u="sng" dirty="0" smtClean="0">
                <a:solidFill>
                  <a:schemeClr val="bg1"/>
                </a:solidFill>
              </a:rPr>
              <a:t> </a:t>
            </a:r>
            <a:r>
              <a:rPr lang="en-US" b="1" u="sng" dirty="0">
                <a:solidFill>
                  <a:schemeClr val="accent1"/>
                </a:solidFill>
              </a:rPr>
              <a:t>or</a:t>
            </a:r>
            <a:r>
              <a:rPr lang="en-US" b="1" u="sng" dirty="0">
                <a:solidFill>
                  <a:schemeClr val="bg1"/>
                </a:solidFill>
              </a:rPr>
              <a:t> </a:t>
            </a:r>
            <a:r>
              <a:rPr lang="en-US" b="1" u="sng" dirty="0">
                <a:solidFill>
                  <a:schemeClr val="accent1"/>
                </a:solidFill>
              </a:rPr>
              <a:t>Smart911 App</a:t>
            </a: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2768" y="1888441"/>
            <a:ext cx="3283108" cy="196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5549" y="4905051"/>
            <a:ext cx="878122" cy="878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rotWithShape="1">
          <a:blip r:embed="rId6"/>
          <a:srcRect l="2007" t="11631" r="52048" b="9707"/>
          <a:stretch/>
        </p:blipFill>
        <p:spPr>
          <a:xfrm>
            <a:off x="9971294" y="5036469"/>
            <a:ext cx="1014077" cy="276823"/>
          </a:xfrm>
          <a:prstGeom prst="rect">
            <a:avLst/>
          </a:prstGeom>
        </p:spPr>
      </p:pic>
      <p:pic>
        <p:nvPicPr>
          <p:cNvPr id="13" name="Picture 12"/>
          <p:cNvPicPr>
            <a:picLocks noChangeAspect="1"/>
          </p:cNvPicPr>
          <p:nvPr/>
        </p:nvPicPr>
        <p:blipFill rotWithShape="1">
          <a:blip r:embed="rId6"/>
          <a:srcRect l="56503" t="14983" r="4095" b="12775"/>
          <a:stretch/>
        </p:blipFill>
        <p:spPr>
          <a:xfrm>
            <a:off x="9971294" y="5337803"/>
            <a:ext cx="1013699" cy="296211"/>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7595" y="4884680"/>
            <a:ext cx="935815" cy="93581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Smart911 App</a:t>
            </a:r>
            <a:endParaRPr lang="en-US" dirty="0"/>
          </a:p>
        </p:txBody>
      </p:sp>
      <p:sp>
        <p:nvSpPr>
          <p:cNvPr id="3" name="Text Placeholder 2"/>
          <p:cNvSpPr>
            <a:spLocks noGrp="1"/>
          </p:cNvSpPr>
          <p:nvPr>
            <p:ph type="body" sz="quarter" idx="13"/>
          </p:nvPr>
        </p:nvSpPr>
        <p:spPr>
          <a:xfrm>
            <a:off x="478540" y="1377647"/>
            <a:ext cx="5682563" cy="4525963"/>
          </a:xfrm>
        </p:spPr>
        <p:txBody>
          <a:bodyPr/>
          <a:lstStyle/>
          <a:p>
            <a:r>
              <a:rPr lang="en-US" dirty="0" smtClean="0"/>
              <a:t>Easily create a Smart911 Safety Profile</a:t>
            </a:r>
            <a:endParaRPr lang="en-US" dirty="0"/>
          </a:p>
          <a:p>
            <a:r>
              <a:rPr lang="en-US" dirty="0"/>
              <a:t>Keeping profiles up-to-date</a:t>
            </a:r>
          </a:p>
          <a:p>
            <a:r>
              <a:rPr lang="en-US" dirty="0" smtClean="0"/>
              <a:t>Free geo-based weather notifications</a:t>
            </a:r>
          </a:p>
          <a:p>
            <a:r>
              <a:rPr lang="en-US" dirty="0" smtClean="0"/>
              <a:t>Location-aware alerting</a:t>
            </a:r>
            <a:endParaRPr lang="en-US" dirty="0"/>
          </a:p>
          <a:p>
            <a:endParaRPr lang="en-US" dirty="0"/>
          </a:p>
        </p:txBody>
      </p:sp>
      <p:pic>
        <p:nvPicPr>
          <p:cNvPr id="5" name="Picture 4" descr="Smart911-AppProfi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7524" y="228410"/>
            <a:ext cx="3722662" cy="6066561"/>
          </a:xfrm>
          <a:prstGeom prst="rect">
            <a:avLst/>
          </a:prstGeom>
        </p:spPr>
      </p:pic>
    </p:spTree>
    <p:extLst>
      <p:ext uri="{BB962C8B-B14F-4D97-AF65-F5344CB8AC3E}">
        <p14:creationId xmlns:p14="http://schemas.microsoft.com/office/powerpoint/2010/main" val="1191834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Smart911 Videos</a:t>
            </a:r>
            <a:endParaRPr lang="en-US" dirty="0"/>
          </a:p>
        </p:txBody>
      </p:sp>
      <p:pic>
        <p:nvPicPr>
          <p:cNvPr id="6" name="Picture 5"/>
          <p:cNvPicPr>
            <a:picLocks noChangeAspect="1"/>
          </p:cNvPicPr>
          <p:nvPr/>
        </p:nvPicPr>
        <p:blipFill>
          <a:blip r:embed="rId3"/>
          <a:stretch>
            <a:fillRect/>
          </a:stretch>
        </p:blipFill>
        <p:spPr>
          <a:xfrm>
            <a:off x="2960452" y="1307384"/>
            <a:ext cx="5975399" cy="3725661"/>
          </a:xfrm>
          <a:prstGeom prst="rect">
            <a:avLst/>
          </a:prstGeom>
        </p:spPr>
      </p:pic>
      <p:sp>
        <p:nvSpPr>
          <p:cNvPr id="8" name="Rectangle 7"/>
          <p:cNvSpPr/>
          <p:nvPr/>
        </p:nvSpPr>
        <p:spPr>
          <a:xfrm>
            <a:off x="2175980" y="5217711"/>
            <a:ext cx="7935074" cy="369332"/>
          </a:xfrm>
          <a:prstGeom prst="rect">
            <a:avLst/>
          </a:prstGeom>
        </p:spPr>
        <p:txBody>
          <a:bodyPr wrap="square">
            <a:spAutoFit/>
          </a:bodyPr>
          <a:lstStyle/>
          <a:p>
            <a:pPr algn="ctr"/>
            <a:r>
              <a:rPr lang="en-US" b="1" dirty="0">
                <a:solidFill>
                  <a:schemeClr val="accent1"/>
                </a:solidFill>
                <a:hlinkClick r:id="rId4"/>
              </a:rPr>
              <a:t>How to Sign Up for </a:t>
            </a:r>
            <a:r>
              <a:rPr lang="en-US" b="1" dirty="0" smtClean="0">
                <a:solidFill>
                  <a:schemeClr val="accent1"/>
                </a:solidFill>
                <a:hlinkClick r:id="rId4"/>
              </a:rPr>
              <a:t>Smart911</a:t>
            </a:r>
            <a:endParaRPr lang="en-US" b="1" dirty="0">
              <a:solidFill>
                <a:schemeClr val="accent1"/>
              </a:solidFill>
            </a:endParaRPr>
          </a:p>
        </p:txBody>
      </p:sp>
    </p:spTree>
    <p:extLst>
      <p:ext uri="{BB962C8B-B14F-4D97-AF65-F5344CB8AC3E}">
        <p14:creationId xmlns:p14="http://schemas.microsoft.com/office/powerpoint/2010/main" val="2647860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mart911-reg on lapt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353" y="828076"/>
            <a:ext cx="6613422" cy="4408948"/>
          </a:xfrm>
          <a:prstGeom prst="rect">
            <a:avLst/>
          </a:prstGeom>
        </p:spPr>
      </p:pic>
      <p:sp>
        <p:nvSpPr>
          <p:cNvPr id="2" name="Title 1"/>
          <p:cNvSpPr>
            <a:spLocks noGrp="1"/>
          </p:cNvSpPr>
          <p:nvPr>
            <p:ph type="title"/>
          </p:nvPr>
        </p:nvSpPr>
        <p:spPr>
          <a:xfrm>
            <a:off x="403194" y="76201"/>
            <a:ext cx="8971226" cy="913987"/>
          </a:xfrm>
        </p:spPr>
        <p:txBody>
          <a:bodyPr>
            <a:normAutofit/>
          </a:bodyPr>
          <a:lstStyle/>
          <a:p>
            <a:r>
              <a:rPr lang="en-US" dirty="0" smtClean="0"/>
              <a:t>It’s Quick, Easy, and Can Save Your Life</a:t>
            </a:r>
            <a:endParaRPr lang="en-US" dirty="0"/>
          </a:p>
        </p:txBody>
      </p:sp>
      <p:sp>
        <p:nvSpPr>
          <p:cNvPr id="3" name="Text Placeholder 2"/>
          <p:cNvSpPr>
            <a:spLocks noGrp="1"/>
          </p:cNvSpPr>
          <p:nvPr>
            <p:ph type="body" sz="quarter" idx="13"/>
          </p:nvPr>
        </p:nvSpPr>
        <p:spPr>
          <a:xfrm>
            <a:off x="6559517" y="1346308"/>
            <a:ext cx="4921913" cy="3814079"/>
          </a:xfrm>
        </p:spPr>
        <p:txBody>
          <a:bodyPr/>
          <a:lstStyle/>
          <a:p>
            <a:r>
              <a:rPr lang="en-US" dirty="0" smtClean="0"/>
              <a:t>Registration is simple and takes less than 5 minutes </a:t>
            </a:r>
          </a:p>
          <a:p>
            <a:r>
              <a:rPr lang="en-US" dirty="0" smtClean="0"/>
              <a:t>The information you provide will display automatically to the 911 call taker’s screen when you make an emergency call</a:t>
            </a:r>
          </a:p>
          <a:p>
            <a:r>
              <a:rPr lang="en-US" dirty="0" smtClean="0"/>
              <a:t>These details can save seconds or even minutes during an emergency</a:t>
            </a:r>
          </a:p>
        </p:txBody>
      </p:sp>
      <p:sp>
        <p:nvSpPr>
          <p:cNvPr id="5" name="TextBox 4"/>
          <p:cNvSpPr txBox="1"/>
          <p:nvPr/>
        </p:nvSpPr>
        <p:spPr>
          <a:xfrm>
            <a:off x="832251" y="4590517"/>
            <a:ext cx="4317359" cy="923330"/>
          </a:xfrm>
          <a:prstGeom prst="rect">
            <a:avLst/>
          </a:prstGeom>
          <a:noFill/>
        </p:spPr>
        <p:txBody>
          <a:bodyPr wrap="square" rtlCol="0">
            <a:spAutoFit/>
          </a:bodyPr>
          <a:lstStyle/>
          <a:p>
            <a:pPr algn="ctr"/>
            <a:r>
              <a:rPr lang="en-US" b="1" dirty="0" smtClean="0">
                <a:solidFill>
                  <a:srgbClr val="000000"/>
                </a:solidFill>
              </a:rPr>
              <a:t>Sign up at </a:t>
            </a:r>
          </a:p>
          <a:p>
            <a:pPr algn="ctr"/>
            <a:r>
              <a:rPr lang="en-US" b="1" dirty="0" smtClean="0">
                <a:solidFill>
                  <a:srgbClr val="000000"/>
                </a:solidFill>
              </a:rPr>
              <a:t>Smart911.com </a:t>
            </a:r>
            <a:r>
              <a:rPr lang="en-US" b="1" dirty="0">
                <a:solidFill>
                  <a:srgbClr val="000000"/>
                </a:solidFill>
              </a:rPr>
              <a:t>or </a:t>
            </a:r>
            <a:r>
              <a:rPr lang="en-US" b="1" u="sng" dirty="0" smtClean="0">
                <a:solidFill>
                  <a:srgbClr val="333333"/>
                </a:solidFill>
              </a:rPr>
              <a:t>Smart911 </a:t>
            </a:r>
            <a:r>
              <a:rPr lang="en-US" b="1" u="sng" dirty="0">
                <a:solidFill>
                  <a:srgbClr val="333333"/>
                </a:solidFill>
              </a:rPr>
              <a:t>App</a:t>
            </a:r>
          </a:p>
          <a:p>
            <a:endParaRPr lang="en-US" dirty="0">
              <a:solidFill>
                <a:srgbClr val="333333"/>
              </a:solidFill>
            </a:endParaRPr>
          </a:p>
        </p:txBody>
      </p:sp>
      <p:sp>
        <p:nvSpPr>
          <p:cNvPr id="6" name="TextBox 5"/>
          <p:cNvSpPr txBox="1"/>
          <p:nvPr/>
        </p:nvSpPr>
        <p:spPr>
          <a:xfrm>
            <a:off x="1693302" y="5821364"/>
            <a:ext cx="184731" cy="276999"/>
          </a:xfrm>
          <a:prstGeom prst="rect">
            <a:avLst/>
          </a:prstGeom>
          <a:noFill/>
        </p:spPr>
        <p:txBody>
          <a:bodyPr wrap="none" rtlCol="0">
            <a:spAutoFit/>
          </a:bodyPr>
          <a:lstStyle/>
          <a:p>
            <a:endParaRPr lang="en-US" sz="1200" dirty="0">
              <a:solidFill>
                <a:srgbClr val="000000"/>
              </a:solidFill>
            </a:endParaRPr>
          </a:p>
        </p:txBody>
      </p:sp>
      <p:pic>
        <p:nvPicPr>
          <p:cNvPr id="11" name="Picture 10"/>
          <p:cNvPicPr>
            <a:picLocks noChangeAspect="1"/>
          </p:cNvPicPr>
          <p:nvPr/>
        </p:nvPicPr>
        <p:blipFill rotWithShape="1">
          <a:blip r:embed="rId4"/>
          <a:srcRect l="2007" t="11631" r="52048" b="9707"/>
          <a:stretch/>
        </p:blipFill>
        <p:spPr>
          <a:xfrm>
            <a:off x="1922684" y="5331284"/>
            <a:ext cx="1014077" cy="276823"/>
          </a:xfrm>
          <a:prstGeom prst="rect">
            <a:avLst/>
          </a:prstGeom>
        </p:spPr>
      </p:pic>
      <p:pic>
        <p:nvPicPr>
          <p:cNvPr id="12" name="Picture 11"/>
          <p:cNvPicPr>
            <a:picLocks noChangeAspect="1"/>
          </p:cNvPicPr>
          <p:nvPr/>
        </p:nvPicPr>
        <p:blipFill rotWithShape="1">
          <a:blip r:embed="rId4"/>
          <a:srcRect l="56503" t="14983" r="4095" b="12775"/>
          <a:stretch/>
        </p:blipFill>
        <p:spPr>
          <a:xfrm>
            <a:off x="3135248" y="5331284"/>
            <a:ext cx="1013699" cy="296211"/>
          </a:xfrm>
          <a:prstGeom prst="rect">
            <a:avLst/>
          </a:prstGeom>
        </p:spPr>
      </p:pic>
      <p:pic>
        <p:nvPicPr>
          <p:cNvPr id="7" name="Picture 6" descr="Smart911-App-Re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0803" y="1488689"/>
            <a:ext cx="2251643" cy="3671698"/>
          </a:xfrm>
          <a:prstGeom prst="rect">
            <a:avLst/>
          </a:prstGeom>
        </p:spPr>
      </p:pic>
    </p:spTree>
    <p:extLst>
      <p:ext uri="{BB962C8B-B14F-4D97-AF65-F5344CB8AC3E}">
        <p14:creationId xmlns:p14="http://schemas.microsoft.com/office/powerpoint/2010/main" val="1305184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Callout 1 5"/>
          <p:cNvSpPr/>
          <p:nvPr/>
        </p:nvSpPr>
        <p:spPr>
          <a:xfrm>
            <a:off x="8605520" y="1242061"/>
            <a:ext cx="1920240" cy="977265"/>
          </a:xfrm>
          <a:prstGeom prst="borderCallout1">
            <a:avLst>
              <a:gd name="adj1" fmla="val 46023"/>
              <a:gd name="adj2" fmla="val -541"/>
              <a:gd name="adj3" fmla="val 91721"/>
              <a:gd name="adj4" fmla="val -26873"/>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tIns="0" bIns="0" rtlCol="0" anchor="ctr" anchorCtr="0"/>
          <a:lstStyle/>
          <a:p>
            <a:pPr algn="ctr"/>
            <a:r>
              <a:rPr lang="en-US" sz="1600" b="1" dirty="0"/>
              <a:t>Enter all household residents</a:t>
            </a:r>
          </a:p>
        </p:txBody>
      </p:sp>
      <p:sp>
        <p:nvSpPr>
          <p:cNvPr id="7" name="Line Callout 1 6"/>
          <p:cNvSpPr/>
          <p:nvPr/>
        </p:nvSpPr>
        <p:spPr>
          <a:xfrm>
            <a:off x="8605520" y="2800034"/>
            <a:ext cx="1920240" cy="1299527"/>
          </a:xfrm>
          <a:prstGeom prst="borderCallout1">
            <a:avLst>
              <a:gd name="adj1" fmla="val 46023"/>
              <a:gd name="adj2" fmla="val -541"/>
              <a:gd name="adj3" fmla="val 81331"/>
              <a:gd name="adj4" fmla="val -21832"/>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tIns="0" bIns="0" rtlCol="0" anchor="ctr" anchorCtr="0"/>
          <a:lstStyle/>
          <a:p>
            <a:pPr algn="ctr"/>
            <a:r>
              <a:rPr lang="en-US" sz="1600" b="1" dirty="0"/>
              <a:t>Add all emergency contacts and their contact information</a:t>
            </a:r>
          </a:p>
        </p:txBody>
      </p:sp>
      <p:sp>
        <p:nvSpPr>
          <p:cNvPr id="8" name="Line Callout 1 7"/>
          <p:cNvSpPr/>
          <p:nvPr/>
        </p:nvSpPr>
        <p:spPr>
          <a:xfrm>
            <a:off x="8757920" y="4782821"/>
            <a:ext cx="1767840" cy="1076325"/>
          </a:xfrm>
          <a:prstGeom prst="borderCallout1">
            <a:avLst>
              <a:gd name="adj1" fmla="val 46023"/>
              <a:gd name="adj2" fmla="val -541"/>
              <a:gd name="adj3" fmla="val -5681"/>
              <a:gd name="adj4" fmla="val -22290"/>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tIns="0" bIns="0" rtlCol="0" anchor="ctr" anchorCtr="0"/>
          <a:lstStyle/>
          <a:p>
            <a:pPr algn="ctr"/>
            <a:r>
              <a:rPr lang="en-US" sz="1600" b="1" dirty="0"/>
              <a:t>Include vehicles and vehicle descriptions</a:t>
            </a:r>
          </a:p>
        </p:txBody>
      </p:sp>
      <p:sp>
        <p:nvSpPr>
          <p:cNvPr id="9" name="Line Callout 1 8"/>
          <p:cNvSpPr/>
          <p:nvPr/>
        </p:nvSpPr>
        <p:spPr>
          <a:xfrm>
            <a:off x="1854200" y="4537711"/>
            <a:ext cx="1780540" cy="1231265"/>
          </a:xfrm>
          <a:prstGeom prst="borderCallout1">
            <a:avLst>
              <a:gd name="adj1" fmla="val 77191"/>
              <a:gd name="adj2" fmla="val 100758"/>
              <a:gd name="adj3" fmla="val 118993"/>
              <a:gd name="adj4" fmla="val 111553"/>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tIns="0" bIns="0" rtlCol="0" anchor="ctr" anchorCtr="0"/>
          <a:lstStyle/>
          <a:p>
            <a:pPr algn="ctr"/>
            <a:r>
              <a:rPr lang="en-US" sz="1600" b="1" dirty="0"/>
              <a:t>If any pets live in the home, add them here</a:t>
            </a:r>
          </a:p>
        </p:txBody>
      </p:sp>
      <p:sp>
        <p:nvSpPr>
          <p:cNvPr id="10" name="Line Callout 1 9"/>
          <p:cNvSpPr/>
          <p:nvPr/>
        </p:nvSpPr>
        <p:spPr>
          <a:xfrm>
            <a:off x="1765300" y="2562226"/>
            <a:ext cx="1821180" cy="1050925"/>
          </a:xfrm>
          <a:prstGeom prst="borderCallout1">
            <a:avLst>
              <a:gd name="adj1" fmla="val 56412"/>
              <a:gd name="adj2" fmla="val 100758"/>
              <a:gd name="adj3" fmla="val 90422"/>
              <a:gd name="adj4" fmla="val 111553"/>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tIns="0" bIns="0" rtlCol="0" anchor="ctr" anchorCtr="0"/>
          <a:lstStyle/>
          <a:p>
            <a:pPr algn="ctr"/>
            <a:r>
              <a:rPr lang="en-US" sz="1600" b="1" dirty="0"/>
              <a:t>Add all mobile, landline and VOIP lines</a:t>
            </a:r>
          </a:p>
        </p:txBody>
      </p:sp>
      <p:sp>
        <p:nvSpPr>
          <p:cNvPr id="11" name="Line Callout 1 10"/>
          <p:cNvSpPr/>
          <p:nvPr/>
        </p:nvSpPr>
        <p:spPr>
          <a:xfrm>
            <a:off x="1719580" y="1092200"/>
            <a:ext cx="1915160" cy="850900"/>
          </a:xfrm>
          <a:prstGeom prst="borderCallout1">
            <a:avLst>
              <a:gd name="adj1" fmla="val 103165"/>
              <a:gd name="adj2" fmla="val 76464"/>
              <a:gd name="adj3" fmla="val 155358"/>
              <a:gd name="adj4" fmla="val 105594"/>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tIns="0" bIns="0" rtlCol="0" anchor="ctr" anchorCtr="0"/>
          <a:lstStyle/>
          <a:p>
            <a:pPr algn="ctr"/>
            <a:r>
              <a:rPr lang="en-US" sz="1600" b="1" dirty="0"/>
              <a:t>Include home and work addresses</a:t>
            </a:r>
          </a:p>
        </p:txBody>
      </p:sp>
      <p:cxnSp>
        <p:nvCxnSpPr>
          <p:cNvPr id="14" name="Straight Arrow Connector 13"/>
          <p:cNvCxnSpPr/>
          <p:nvPr/>
        </p:nvCxnSpPr>
        <p:spPr>
          <a:xfrm>
            <a:off x="3815684" y="1844676"/>
            <a:ext cx="578516" cy="993775"/>
          </a:xfrm>
          <a:prstGeom prst="straightConnector1">
            <a:avLst/>
          </a:prstGeom>
          <a:noFill/>
          <a:ln w="25400">
            <a:solidFill>
              <a:srgbClr val="F15A29"/>
            </a:solidFill>
            <a:round/>
            <a:headEnd/>
            <a:tailEnd type="triangle" w="med" len="med"/>
          </a:ln>
          <a:effectLst/>
        </p:spPr>
      </p:cxnSp>
      <p:cxnSp>
        <p:nvCxnSpPr>
          <p:cNvPr id="15" name="Straight Arrow Connector 14"/>
          <p:cNvCxnSpPr/>
          <p:nvPr/>
        </p:nvCxnSpPr>
        <p:spPr>
          <a:xfrm>
            <a:off x="4394201" y="3613150"/>
            <a:ext cx="701675" cy="361950"/>
          </a:xfrm>
          <a:prstGeom prst="straightConnector1">
            <a:avLst/>
          </a:prstGeom>
          <a:noFill/>
          <a:ln w="25400">
            <a:solidFill>
              <a:srgbClr val="F15A29"/>
            </a:solidFill>
            <a:round/>
            <a:headEnd/>
            <a:tailEnd type="triangle" w="med" len="med"/>
          </a:ln>
          <a:effectLst/>
        </p:spPr>
      </p:cxnSp>
      <p:cxnSp>
        <p:nvCxnSpPr>
          <p:cNvPr id="17" name="Straight Arrow Connector 16"/>
          <p:cNvCxnSpPr/>
          <p:nvPr/>
        </p:nvCxnSpPr>
        <p:spPr>
          <a:xfrm>
            <a:off x="4394200" y="5838825"/>
            <a:ext cx="578516" cy="336550"/>
          </a:xfrm>
          <a:prstGeom prst="straightConnector1">
            <a:avLst/>
          </a:prstGeom>
          <a:noFill/>
          <a:ln w="25400">
            <a:solidFill>
              <a:srgbClr val="F15A29"/>
            </a:solidFill>
            <a:round/>
            <a:headEnd/>
            <a:tailEnd type="triangle" w="med" len="med"/>
          </a:ln>
          <a:effectLst/>
        </p:spPr>
      </p:cxnSp>
      <p:cxnSp>
        <p:nvCxnSpPr>
          <p:cNvPr id="19" name="Straight Arrow Connector 18"/>
          <p:cNvCxnSpPr/>
          <p:nvPr/>
        </p:nvCxnSpPr>
        <p:spPr>
          <a:xfrm flipH="1">
            <a:off x="6350000" y="1949450"/>
            <a:ext cx="1447800" cy="539750"/>
          </a:xfrm>
          <a:prstGeom prst="straightConnector1">
            <a:avLst/>
          </a:prstGeom>
          <a:noFill/>
          <a:ln w="25400">
            <a:solidFill>
              <a:srgbClr val="F15A29"/>
            </a:solidFill>
            <a:round/>
            <a:headEnd/>
            <a:tailEnd type="triangle" w="med" len="med"/>
          </a:ln>
          <a:effectLst/>
        </p:spPr>
      </p:cxnSp>
      <p:cxnSp>
        <p:nvCxnSpPr>
          <p:cNvPr id="22" name="Straight Arrow Connector 21"/>
          <p:cNvCxnSpPr/>
          <p:nvPr/>
        </p:nvCxnSpPr>
        <p:spPr>
          <a:xfrm flipH="1">
            <a:off x="6467476" y="3975100"/>
            <a:ext cx="1330325" cy="450850"/>
          </a:xfrm>
          <a:prstGeom prst="straightConnector1">
            <a:avLst/>
          </a:prstGeom>
          <a:noFill/>
          <a:ln w="25400">
            <a:solidFill>
              <a:srgbClr val="F15A29"/>
            </a:solidFill>
            <a:round/>
            <a:headEnd/>
            <a:tailEnd type="triangle" w="med" len="med"/>
          </a:ln>
          <a:effectLst/>
        </p:spPr>
      </p:cxnSp>
      <p:cxnSp>
        <p:nvCxnSpPr>
          <p:cNvPr id="25" name="Straight Arrow Connector 24"/>
          <p:cNvCxnSpPr/>
          <p:nvPr/>
        </p:nvCxnSpPr>
        <p:spPr>
          <a:xfrm flipH="1" flipV="1">
            <a:off x="6350000" y="5537200"/>
            <a:ext cx="1644650" cy="463550"/>
          </a:xfrm>
          <a:prstGeom prst="straightConnector1">
            <a:avLst/>
          </a:prstGeom>
          <a:noFill/>
          <a:ln w="25400">
            <a:solidFill>
              <a:srgbClr val="F15A29"/>
            </a:solidFill>
            <a:round/>
            <a:headEnd/>
            <a:tailEnd type="triangle" w="med" len="med"/>
          </a:ln>
          <a:effectLst/>
        </p:spPr>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2350" y="422275"/>
            <a:ext cx="4595205" cy="5753100"/>
          </a:xfrm>
          <a:prstGeom prst="rect">
            <a:avLst/>
          </a:prstGeom>
        </p:spPr>
      </p:pic>
      <p:cxnSp>
        <p:nvCxnSpPr>
          <p:cNvPr id="5" name="Straight Arrow Connector 4"/>
          <p:cNvCxnSpPr/>
          <p:nvPr/>
        </p:nvCxnSpPr>
        <p:spPr>
          <a:xfrm>
            <a:off x="2781300" y="2080260"/>
            <a:ext cx="1211580" cy="4089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2781300" y="3427414"/>
            <a:ext cx="1211580" cy="841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271574" y="1943100"/>
            <a:ext cx="257524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6006144" y="3794125"/>
            <a:ext cx="2482536" cy="4140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6096000" y="5600700"/>
            <a:ext cx="257524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2598420" y="5634355"/>
            <a:ext cx="1357630" cy="4089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3042082" y="6181506"/>
            <a:ext cx="6107836" cy="646331"/>
          </a:xfrm>
          <a:prstGeom prst="rect">
            <a:avLst/>
          </a:prstGeom>
          <a:noFill/>
        </p:spPr>
        <p:txBody>
          <a:bodyPr wrap="square" rtlCol="0">
            <a:spAutoFit/>
          </a:bodyPr>
          <a:lstStyle/>
          <a:p>
            <a:pPr algn="ctr"/>
            <a:r>
              <a:rPr lang="en-US" b="1" dirty="0">
                <a:solidFill>
                  <a:srgbClr val="000000"/>
                </a:solidFill>
              </a:rPr>
              <a:t>Sign up at </a:t>
            </a:r>
            <a:r>
              <a:rPr lang="en-US" b="1" dirty="0" smtClean="0">
                <a:solidFill>
                  <a:srgbClr val="000000"/>
                </a:solidFill>
              </a:rPr>
              <a:t>Smart911.com or Smart911 App</a:t>
            </a:r>
            <a:endParaRPr lang="en-US" b="1" dirty="0">
              <a:solidFill>
                <a:srgbClr val="000000"/>
              </a:solidFill>
            </a:endParaRPr>
          </a:p>
          <a:p>
            <a:pPr algn="ctr"/>
            <a:endParaRPr lang="en-US"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9562" y="76201"/>
            <a:ext cx="8804138" cy="913987"/>
          </a:xfrm>
        </p:spPr>
        <p:txBody>
          <a:bodyPr>
            <a:normAutofit/>
          </a:bodyPr>
          <a:lstStyle/>
          <a:p>
            <a:r>
              <a:rPr lang="en-US" sz="2800" dirty="0"/>
              <a:t>How Does Smart911 Work? </a:t>
            </a:r>
          </a:p>
        </p:txBody>
      </p:sp>
      <p:sp>
        <p:nvSpPr>
          <p:cNvPr id="7" name="Title 1"/>
          <p:cNvSpPr txBox="1">
            <a:spLocks/>
          </p:cNvSpPr>
          <p:nvPr/>
        </p:nvSpPr>
        <p:spPr bwMode="white">
          <a:xfrm>
            <a:off x="7982999" y="1188896"/>
            <a:ext cx="6556238" cy="913987"/>
          </a:xfrm>
          <a:prstGeom prst="rect">
            <a:avLst/>
          </a:prstGeom>
        </p:spPr>
        <p:txBody>
          <a:bodyPr vert="horz" lIns="91440" tIns="45720" rIns="91440" bIns="45720" rtlCol="0" anchor="ctr">
            <a:normAutofit/>
          </a:bodyPr>
          <a:lstStyle/>
          <a:p>
            <a:pPr>
              <a:spcBef>
                <a:spcPct val="0"/>
              </a:spcBef>
              <a:defRPr/>
            </a:pPr>
            <a:r>
              <a:rPr lang="en-US" sz="2000" b="1" dirty="0">
                <a:solidFill>
                  <a:srgbClr val="333333"/>
                </a:solidFill>
                <a:ea typeface="+mj-ea"/>
                <a:cs typeface="HelveticaNeueLT Std Med Cn" pitchFamily="34" charset="0"/>
              </a:rPr>
              <a:t>What 9-1-1 Sees…</a:t>
            </a:r>
          </a:p>
        </p:txBody>
      </p:sp>
      <p:sp>
        <p:nvSpPr>
          <p:cNvPr id="8" name="Title 1"/>
          <p:cNvSpPr txBox="1">
            <a:spLocks/>
          </p:cNvSpPr>
          <p:nvPr/>
        </p:nvSpPr>
        <p:spPr bwMode="white">
          <a:xfrm>
            <a:off x="855822" y="5052746"/>
            <a:ext cx="6556238" cy="913987"/>
          </a:xfrm>
          <a:prstGeom prst="rect">
            <a:avLst/>
          </a:prstGeom>
        </p:spPr>
        <p:txBody>
          <a:bodyPr vert="horz" lIns="91440" tIns="45720" rIns="91440" bIns="45720" rtlCol="0" anchor="ctr">
            <a:normAutofit/>
          </a:bodyPr>
          <a:lstStyle/>
          <a:p>
            <a:pPr>
              <a:spcBef>
                <a:spcPct val="0"/>
              </a:spcBef>
              <a:defRPr/>
            </a:pPr>
            <a:r>
              <a:rPr lang="en-US" sz="2000" b="1" dirty="0">
                <a:solidFill>
                  <a:srgbClr val="333333"/>
                </a:solidFill>
                <a:ea typeface="+mj-ea"/>
                <a:cs typeface="HelveticaNeueLT Std Med Cn" pitchFamily="34" charset="0"/>
              </a:rPr>
              <a:t>What </a:t>
            </a:r>
            <a:r>
              <a:rPr lang="en-US" sz="2000" b="1" dirty="0" smtClean="0">
                <a:solidFill>
                  <a:srgbClr val="333333"/>
                </a:solidFill>
                <a:ea typeface="+mj-ea"/>
                <a:cs typeface="HelveticaNeueLT Std Med Cn" pitchFamily="34" charset="0"/>
              </a:rPr>
              <a:t>individuals </a:t>
            </a:r>
            <a:r>
              <a:rPr lang="en-US" sz="2000" b="1" dirty="0">
                <a:solidFill>
                  <a:srgbClr val="333333"/>
                </a:solidFill>
                <a:ea typeface="+mj-ea"/>
                <a:cs typeface="HelveticaNeueLT Std Med Cn" pitchFamily="34" charset="0"/>
              </a:rPr>
              <a:t>create…</a:t>
            </a:r>
          </a:p>
        </p:txBody>
      </p:sp>
      <p:pic>
        <p:nvPicPr>
          <p:cNvPr id="4" name="Picture 3" descr="Smart911_2view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750" y="1755233"/>
            <a:ext cx="9747250" cy="37465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Rave">
  <a:themeElements>
    <a:clrScheme name="Smart911">
      <a:dk1>
        <a:srgbClr val="FFFFFF"/>
      </a:dk1>
      <a:lt1>
        <a:srgbClr val="FFFFFF"/>
      </a:lt1>
      <a:dk2>
        <a:srgbClr val="FFFFFF"/>
      </a:dk2>
      <a:lt2>
        <a:srgbClr val="FFFFFF"/>
      </a:lt2>
      <a:accent1>
        <a:srgbClr val="EA6624"/>
      </a:accent1>
      <a:accent2>
        <a:srgbClr val="EA6624"/>
      </a:accent2>
      <a:accent3>
        <a:srgbClr val="EA6624"/>
      </a:accent3>
      <a:accent4>
        <a:srgbClr val="EA6624"/>
      </a:accent4>
      <a:accent5>
        <a:srgbClr val="EA6624"/>
      </a:accent5>
      <a:accent6>
        <a:srgbClr val="EA6624"/>
      </a:accent6>
      <a:hlink>
        <a:srgbClr val="EA6624"/>
      </a:hlink>
      <a:folHlink>
        <a:srgbClr val="EA662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14242</TotalTime>
  <Words>1032</Words>
  <Application>Microsoft Macintosh PowerPoint</Application>
  <PresentationFormat>Custom</PresentationFormat>
  <Paragraphs>95</Paragraphs>
  <Slides>16</Slides>
  <Notes>10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Rave</vt:lpstr>
      <vt:lpstr>PowerPoint Presentation</vt:lpstr>
      <vt:lpstr>Why Sign Up for a Safety Profile?</vt:lpstr>
      <vt:lpstr>Smart911 Videos</vt:lpstr>
      <vt:lpstr>What is Smart911?</vt:lpstr>
      <vt:lpstr>Smart911 App</vt:lpstr>
      <vt:lpstr>Smart911 Videos</vt:lpstr>
      <vt:lpstr>It’s Quick, Easy, and Can Save Your Life</vt:lpstr>
      <vt:lpstr>PowerPoint Presentation</vt:lpstr>
      <vt:lpstr>How Does Smart911 Work? </vt:lpstr>
      <vt:lpstr>When Does Smart911 Help?</vt:lpstr>
      <vt:lpstr>When does Smart911 Help?</vt:lpstr>
      <vt:lpstr>When does Smart911 Help?</vt:lpstr>
      <vt:lpstr>When does Smart911 Help?</vt:lpstr>
      <vt:lpstr>Security and Privacy</vt:lpstr>
      <vt:lpstr>More Accurate Mobile Caller Location</vt:lpstr>
      <vt:lpstr>PowerPoint Presentation</vt:lpstr>
    </vt:vector>
  </TitlesOfParts>
  <Company>Rave Mobile Safety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Rave Mobile Safety Presentation</dc:title>
  <dc:subject>Rave Mobile Safety</dc:subject>
  <dc:creator>Rave Mobile Safety</dc:creator>
  <cp:lastModifiedBy>Claire Rottino</cp:lastModifiedBy>
  <cp:revision>749</cp:revision>
  <dcterms:created xsi:type="dcterms:W3CDTF">2011-10-18T21:09:50Z</dcterms:created>
  <dcterms:modified xsi:type="dcterms:W3CDTF">2018-12-11T20:42:00Z</dcterms:modified>
</cp:coreProperties>
</file>