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0"/>
  </p:notesMasterIdLst>
  <p:handoutMasterIdLst>
    <p:handoutMasterId r:id="rId11"/>
  </p:handoutMasterIdLst>
  <p:sldIdLst>
    <p:sldId id="779" r:id="rId2"/>
    <p:sldId id="770" r:id="rId3"/>
    <p:sldId id="772" r:id="rId4"/>
    <p:sldId id="775" r:id="rId5"/>
    <p:sldId id="780" r:id="rId6"/>
    <p:sldId id="753" r:id="rId7"/>
    <p:sldId id="754" r:id="rId8"/>
    <p:sldId id="781" r:id="rId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9"/>
    <a:srgbClr val="3FA548"/>
    <a:srgbClr val="02285E"/>
    <a:srgbClr val="2A6EBB"/>
    <a:srgbClr val="262262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5" autoAdjust="0"/>
    <p:restoredTop sz="94550" autoAdjust="0"/>
  </p:normalViewPr>
  <p:slideViewPr>
    <p:cSldViewPr snapToGrid="0" snapToObjects="1">
      <p:cViewPr>
        <p:scale>
          <a:sx n="80" d="100"/>
          <a:sy n="80" d="100"/>
        </p:scale>
        <p:origin x="-2722" y="-758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133" d="100"/>
          <a:sy n="133" d="100"/>
        </p:scale>
        <p:origin x="-3528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352A94-B306-4FD2-84FB-9A3025767EF9}" type="datetimeFigureOut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0398B6-0562-42B6-ABF2-402EB2AF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4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A8B1CDB2-6EF6-4254-93DC-B7073E3E3694}" type="datetimeFigureOut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27AF2549-8DC0-49EF-80DA-C78403FCA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7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charset="0"/>
              <a:buNone/>
            </a:pPr>
            <a:endParaRPr lang="en-US" baseline="0" dirty="0" smtClean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F2549-8DC0-49EF-80DA-C78403FCAF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7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8250" y="1126206"/>
            <a:ext cx="4178300" cy="131219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6600" y="3617410"/>
            <a:ext cx="7721600" cy="878390"/>
          </a:xfrm>
        </p:spPr>
        <p:txBody>
          <a:bodyPr lIns="0" tIns="0" rIns="0" bIns="0"/>
          <a:lstStyle>
            <a:lvl1pPr marL="0" indent="0">
              <a:buNone/>
              <a:defRPr sz="2400" b="0">
                <a:solidFill>
                  <a:srgbClr val="2A6EBB"/>
                </a:solidFill>
              </a:defRPr>
            </a:lvl1pPr>
            <a:lvl2pPr marL="4572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Presentation Title…</a:t>
            </a:r>
          </a:p>
          <a:p>
            <a:pPr lvl="0"/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36600" y="4604736"/>
            <a:ext cx="7721600" cy="729264"/>
          </a:xfr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Presentation description…</a:t>
            </a:r>
          </a:p>
          <a:p>
            <a:pPr lvl="0"/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7391400" y="6128736"/>
            <a:ext cx="1600200" cy="729264"/>
          </a:xfrm>
        </p:spPr>
        <p:txBody>
          <a:bodyPr lIns="0" tIns="0" rIns="0" bIns="0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8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Author Name – Author Title</a:t>
            </a:r>
          </a:p>
          <a:p>
            <a:pPr lvl="0"/>
            <a:r>
              <a:rPr lang="en-US" dirty="0" smtClean="0"/>
              <a:t>Rave Mobile Safety</a:t>
            </a:r>
          </a:p>
          <a:p>
            <a:pPr lvl="0"/>
            <a:r>
              <a:rPr lang="en-US" dirty="0" smtClean="0"/>
              <a:t>Date (M/D/YYYY)</a:t>
            </a:r>
          </a:p>
          <a:p>
            <a:pPr lvl="0"/>
            <a:endParaRPr 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28600" y="6433536"/>
            <a:ext cx="1600200" cy="272064"/>
          </a:xfrm>
        </p:spPr>
        <p:txBody>
          <a:bodyPr lIns="0" tIns="0" rIns="0" bIns="0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8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Proprietary &amp; confidential</a:t>
            </a:r>
          </a:p>
          <a:p>
            <a:pPr lvl="0"/>
            <a:endParaRPr lang="en-US" dirty="0" smtClean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36600" y="3581400"/>
            <a:ext cx="77216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32" y="-4403"/>
            <a:ext cx="9235832" cy="6926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9482" y="6324600"/>
            <a:ext cx="1195918" cy="381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6600" y="228599"/>
            <a:ext cx="7721600" cy="1100667"/>
          </a:xfrm>
        </p:spPr>
        <p:txBody>
          <a:bodyPr lIns="0" tIns="0" rIns="0" bIns="0"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Presentation Title…</a:t>
            </a:r>
          </a:p>
          <a:p>
            <a:pPr lvl="0"/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501900" y="1524000"/>
            <a:ext cx="4191000" cy="381000"/>
          </a:xfrm>
        </p:spPr>
        <p:txBody>
          <a:bodyPr lIns="0" tIns="0" rIns="0" bIns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Author Name – Author Title – Rave Mobile Safety – Date (M/D/YYYY)</a:t>
            </a:r>
          </a:p>
          <a:p>
            <a:pPr lvl="0"/>
            <a:endParaRPr lang="en-US" dirty="0" smtClean="0"/>
          </a:p>
        </p:txBody>
      </p:sp>
      <p:sp>
        <p:nvSpPr>
          <p:cNvPr id="6" name="Content Placeholder 4"/>
          <p:cNvSpPr txBox="1">
            <a:spLocks/>
          </p:cNvSpPr>
          <p:nvPr userDrawn="1"/>
        </p:nvSpPr>
        <p:spPr>
          <a:xfrm>
            <a:off x="122749" y="6450468"/>
            <a:ext cx="2082800" cy="272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chemeClr val="bg1"/>
                </a:solidFill>
              </a:rPr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178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212013" cy="912813"/>
          </a:xfrm>
        </p:spPr>
        <p:txBody>
          <a:bodyPr/>
          <a:lstStyle>
            <a:lvl1pPr>
              <a:defRPr sz="2400">
                <a:solidFill>
                  <a:srgbClr val="F15A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/>
          <a:lstStyle>
            <a:lvl1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81862"/>
            <a:ext cx="83058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5683" y="6383869"/>
            <a:ext cx="968189" cy="30480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 userDrawn="1"/>
        </p:nvSpPr>
        <p:spPr>
          <a:xfrm>
            <a:off x="122749" y="6450468"/>
            <a:ext cx="2082800" cy="272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45501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20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98" y="-4403"/>
            <a:ext cx="9235832" cy="69268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775558" y="1415977"/>
            <a:ext cx="1534920" cy="48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800" dirty="0" err="1" smtClean="0">
                <a:solidFill>
                  <a:schemeClr val="bg1"/>
                </a:solidFill>
              </a:rPr>
              <a:t>www.ravemobilesafety.com</a:t>
            </a:r>
            <a:endParaRPr lang="en-US" sz="800" dirty="0" smtClean="0">
              <a:solidFill>
                <a:schemeClr val="bg1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US" sz="800" dirty="0" smtClean="0">
                <a:solidFill>
                  <a:schemeClr val="bg1"/>
                </a:solidFill>
              </a:rPr>
              <a:t>www.smart911.com 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9482" y="6324600"/>
            <a:ext cx="1195918" cy="381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2218" y="569410"/>
            <a:ext cx="7721600" cy="725990"/>
          </a:xfrm>
        </p:spPr>
        <p:txBody>
          <a:bodyPr lIns="0" tIns="0" rIns="0" bIns="0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Questions &amp; Answers</a:t>
            </a:r>
          </a:p>
          <a:p>
            <a:pPr lvl="0"/>
            <a:endParaRPr lang="en-US" dirty="0" smtClean="0"/>
          </a:p>
        </p:txBody>
      </p:sp>
      <p:sp>
        <p:nvSpPr>
          <p:cNvPr id="6" name="Content Placeholder 4"/>
          <p:cNvSpPr txBox="1">
            <a:spLocks/>
          </p:cNvSpPr>
          <p:nvPr userDrawn="1"/>
        </p:nvSpPr>
        <p:spPr>
          <a:xfrm>
            <a:off x="122749" y="6450468"/>
            <a:ext cx="2082800" cy="272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rgbClr val="FFFFFF"/>
                </a:solidFill>
              </a:rPr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80404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0650"/>
            <a:ext cx="7212013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98" r:id="rId2"/>
    <p:sldLayoutId id="2147484096" r:id="rId3"/>
    <p:sldLayoutId id="2147484097" r:id="rId4"/>
    <p:sldLayoutId id="2147484099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15A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3"/>
            <a:ext cx="9143999" cy="68558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0524" y="4587229"/>
            <a:ext cx="8142952" cy="9128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400" baseline="980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0523" y="1524455"/>
            <a:ext cx="8142952" cy="9128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3800" dirty="0">
                <a:solidFill>
                  <a:srgbClr val="FFFFFF"/>
                </a:solidFill>
              </a:rPr>
              <a:t>Connecting You</a:t>
            </a:r>
          </a:p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3000" dirty="0">
                <a:solidFill>
                  <a:srgbClr val="FFFFFF"/>
                </a:solidFill>
              </a:rPr>
              <a:t>With Those You Protect</a:t>
            </a:r>
          </a:p>
        </p:txBody>
      </p:sp>
      <p:pic>
        <p:nvPicPr>
          <p:cNvPr id="2" name="Picture 1" descr="rave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09" y="6028018"/>
            <a:ext cx="1426181" cy="44898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65141" y="3668775"/>
            <a:ext cx="8142952" cy="9128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5000"/>
              </a:lnSpc>
              <a:spcBef>
                <a:spcPts val="0"/>
              </a:spcBef>
            </a:pPr>
            <a:r>
              <a:rPr lang="en-US" sz="4000" dirty="0"/>
              <a:t>Alerts Powered By Smart911 </a:t>
            </a:r>
            <a:br>
              <a:rPr lang="en-US" sz="4000" dirty="0"/>
            </a:br>
            <a:r>
              <a:rPr lang="en-US" sz="4000" dirty="0"/>
              <a:t>Marketing Kickoff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 Landing Page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680852"/>
            <a:ext cx="8229600" cy="23968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Direct your residents to one place where they can get information and sign up.</a:t>
            </a:r>
          </a:p>
          <a:p>
            <a:pPr lvl="1"/>
            <a:r>
              <a:rPr lang="en-US" dirty="0" smtClean="0"/>
              <a:t>Web page with information about Alerts</a:t>
            </a:r>
          </a:p>
          <a:p>
            <a:pPr lvl="1"/>
            <a:r>
              <a:rPr lang="en-US" dirty="0" smtClean="0"/>
              <a:t>Customized Registration Portal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909454"/>
            <a:ext cx="4025055" cy="33934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28" y="2909454"/>
            <a:ext cx="4177601" cy="33934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2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Customized Registration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39502"/>
            <a:ext cx="5702228" cy="1425039"/>
          </a:xfrm>
        </p:spPr>
        <p:txBody>
          <a:bodyPr/>
          <a:lstStyle/>
          <a:p>
            <a:r>
              <a:rPr lang="en-US" dirty="0" smtClean="0"/>
              <a:t>Citizens register at unique registration URL</a:t>
            </a:r>
          </a:p>
          <a:p>
            <a:r>
              <a:rPr lang="en-US" dirty="0" smtClean="0"/>
              <a:t>Draft of press release</a:t>
            </a:r>
          </a:p>
          <a:p>
            <a:r>
              <a:rPr lang="en-US" dirty="0" smtClean="0"/>
              <a:t>Landing page text and FAQs provided</a:t>
            </a:r>
          </a:p>
          <a:p>
            <a:r>
              <a:rPr lang="en-US" dirty="0" smtClean="0"/>
              <a:t>Branding and customization completed by municipality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43" y="952337"/>
            <a:ext cx="3864483" cy="30971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3111"/>
            <a:ext cx="3965175" cy="3057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60" y="3020132"/>
            <a:ext cx="3205610" cy="121937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87" y="3700895"/>
            <a:ext cx="2331770" cy="23317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Provided Two Registration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155" y="4144488"/>
            <a:ext cx="3086595" cy="57001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Registration Referral URL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0" y="985653"/>
            <a:ext cx="3765626" cy="296883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57" y="985653"/>
            <a:ext cx="3767072" cy="296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98395" y="4144488"/>
            <a:ext cx="3086595" cy="57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Login Referral URL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0640" y="4866904"/>
            <a:ext cx="3765626" cy="57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Direct citizens here to register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Link to this page from landing page, emails, social media, and press releases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82493" y="4866904"/>
            <a:ext cx="3765626" cy="57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Direct citizens here to login and update their account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Link to this page from landing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 Alerts on Your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6054"/>
            <a:ext cx="4000637" cy="5294416"/>
          </a:xfrm>
        </p:spPr>
        <p:txBody>
          <a:bodyPr/>
          <a:lstStyle/>
          <a:p>
            <a:r>
              <a:rPr lang="en-US" dirty="0" smtClean="0"/>
              <a:t>Add web badge to your homepage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Create a landing page </a:t>
            </a:r>
          </a:p>
          <a:p>
            <a:pPr lvl="1"/>
            <a:r>
              <a:rPr lang="en-US" dirty="0" smtClean="0"/>
              <a:t>Link to registration URL</a:t>
            </a:r>
          </a:p>
          <a:p>
            <a:pPr lvl="1"/>
            <a:r>
              <a:rPr lang="en-US" dirty="0" smtClean="0"/>
              <a:t>Link to FAQs</a:t>
            </a:r>
          </a:p>
          <a:p>
            <a:pPr lvl="1"/>
            <a:r>
              <a:rPr lang="en-US" dirty="0" smtClean="0"/>
              <a:t>Post press release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37" y="958449"/>
            <a:ext cx="3526031" cy="23666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66" y="3481821"/>
            <a:ext cx="4644602" cy="295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3927950"/>
            <a:ext cx="16668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49" y="2496416"/>
            <a:ext cx="1638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05" y="2801177"/>
            <a:ext cx="2880308" cy="6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0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Public Launch – Media Communications</a:t>
            </a:r>
          </a:p>
        </p:txBody>
      </p:sp>
      <p:pic>
        <p:nvPicPr>
          <p:cNvPr id="5" name="Picture 35" descr="Press Conferen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2"/>
          <a:stretch/>
        </p:blipFill>
        <p:spPr bwMode="auto">
          <a:xfrm>
            <a:off x="4359822" y="3590268"/>
            <a:ext cx="4325594" cy="20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848242"/>
            <a:ext cx="3549732" cy="6019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Media Outreach</a:t>
            </a:r>
            <a:endParaRPr lang="en-US" b="1" dirty="0"/>
          </a:p>
          <a:p>
            <a:pPr eaLnBrk="1" hangingPunct="1"/>
            <a:r>
              <a:rPr lang="en-US" dirty="0" smtClean="0"/>
              <a:t>Do you want a press conference or press release?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 smtClean="0"/>
              <a:t>Rave Provides:</a:t>
            </a:r>
            <a:endParaRPr lang="en-US" dirty="0" smtClean="0"/>
          </a:p>
          <a:p>
            <a:pPr eaLnBrk="1" hangingPunct="1"/>
            <a:r>
              <a:rPr lang="en-US" dirty="0" smtClean="0"/>
              <a:t>Drafted Press Release </a:t>
            </a:r>
          </a:p>
          <a:p>
            <a:pPr eaLnBrk="1" hangingPunct="1"/>
            <a:r>
              <a:rPr lang="en-US" dirty="0" smtClean="0"/>
              <a:t>Marketing toolkit</a:t>
            </a:r>
          </a:p>
          <a:p>
            <a:pPr eaLnBrk="1" hangingPunct="1"/>
            <a:r>
              <a:rPr lang="en-US" dirty="0" smtClean="0"/>
              <a:t>Landing page text</a:t>
            </a:r>
          </a:p>
          <a:p>
            <a:pPr eaLnBrk="1" hangingPunct="1"/>
            <a:r>
              <a:rPr lang="en-US" dirty="0" smtClean="0"/>
              <a:t>FAQS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2290" name="Picture 2" descr="Image result for lensalert smart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22" y="976366"/>
            <a:ext cx="4325594" cy="24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00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65993" y="327567"/>
            <a:ext cx="7212013" cy="9128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Marketing Best Practices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" b="6981"/>
          <a:stretch/>
        </p:blipFill>
        <p:spPr bwMode="auto">
          <a:xfrm>
            <a:off x="2081213" y="2339439"/>
            <a:ext cx="4981575" cy="415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2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Utilize Your Remaining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858" y="743589"/>
            <a:ext cx="3704113" cy="4807527"/>
          </a:xfrm>
        </p:spPr>
        <p:txBody>
          <a:bodyPr/>
          <a:lstStyle/>
          <a:p>
            <a:r>
              <a:rPr lang="en-US" sz="1400" b="1" dirty="0"/>
              <a:t>Send reverse 9-1-1 message / alert</a:t>
            </a:r>
          </a:p>
          <a:p>
            <a:pPr lvl="1"/>
            <a:r>
              <a:rPr lang="en-US" sz="1400" dirty="0" smtClean="0"/>
              <a:t>Do you have any messaging minutes remaining?</a:t>
            </a:r>
          </a:p>
          <a:p>
            <a:pPr lvl="1"/>
            <a:r>
              <a:rPr lang="en-US" sz="1400" dirty="0" smtClean="0"/>
              <a:t>Message your current registrants to sign up for alerts starting 6 weeks before you switch</a:t>
            </a:r>
          </a:p>
          <a:p>
            <a:pPr indent="-285750"/>
            <a:r>
              <a:rPr lang="en-US" sz="1400" b="1" dirty="0" smtClean="0"/>
              <a:t>Electronic </a:t>
            </a:r>
            <a:r>
              <a:rPr lang="en-US" sz="1400" b="1" dirty="0"/>
              <a:t>Communications</a:t>
            </a:r>
          </a:p>
          <a:p>
            <a:pPr lvl="1"/>
            <a:r>
              <a:rPr lang="en-US" sz="1400" dirty="0"/>
              <a:t>Email blasts, Website, Social Media, </a:t>
            </a:r>
            <a:br>
              <a:rPr lang="en-US" sz="1400" dirty="0"/>
            </a:br>
            <a:r>
              <a:rPr lang="en-US" sz="1400" dirty="0"/>
              <a:t>e-Newsletter</a:t>
            </a:r>
          </a:p>
          <a:p>
            <a:r>
              <a:rPr lang="en-US" sz="1400" b="1" dirty="0"/>
              <a:t>Printed Materials / Mailings</a:t>
            </a:r>
          </a:p>
          <a:p>
            <a:pPr lvl="1"/>
            <a:r>
              <a:rPr lang="en-US" sz="1400" dirty="0"/>
              <a:t>Flyers, Direct Mailings, Newsletters</a:t>
            </a:r>
          </a:p>
          <a:p>
            <a:r>
              <a:rPr lang="en-US" sz="1400" b="1" dirty="0" smtClean="0"/>
              <a:t>Severe </a:t>
            </a:r>
            <a:r>
              <a:rPr lang="en-US" sz="1400" b="1" dirty="0"/>
              <a:t>weather messaging</a:t>
            </a:r>
          </a:p>
          <a:p>
            <a:pPr lvl="1"/>
            <a:r>
              <a:rPr lang="en-US" sz="1400" dirty="0"/>
              <a:t>Pre and post storm</a:t>
            </a:r>
          </a:p>
          <a:p>
            <a:endParaRPr lang="en-US" sz="1400" dirty="0" smtClean="0"/>
          </a:p>
        </p:txBody>
      </p:sp>
      <p:pic>
        <p:nvPicPr>
          <p:cNvPr id="5122" name="Picture 2" descr="Image result for mass notification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2"/>
          <a:stretch/>
        </p:blipFill>
        <p:spPr bwMode="auto">
          <a:xfrm>
            <a:off x="381000" y="862343"/>
            <a:ext cx="3573483" cy="341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19956</TotalTime>
  <Words>184</Words>
  <Application>Microsoft Office PowerPoint</Application>
  <PresentationFormat>On-screen Show (4:3)</PresentationFormat>
  <Paragraphs>47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Rave</vt:lpstr>
      <vt:lpstr>PowerPoint Presentation</vt:lpstr>
      <vt:lpstr>Alert Landing Page</vt:lpstr>
      <vt:lpstr>Customized Registration Portal</vt:lpstr>
      <vt:lpstr>Provided Two Registration URLS</vt:lpstr>
      <vt:lpstr>Promote Alerts on Your Website</vt:lpstr>
      <vt:lpstr>Public Launch – Media Communications</vt:lpstr>
      <vt:lpstr>PowerPoint Presentation</vt:lpstr>
      <vt:lpstr>Utilize Your Remaining Minutes</vt:lpstr>
    </vt:vector>
  </TitlesOfParts>
  <Company>Rave Mobile Safety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Rave Mobile Safety Presentation</dc:title>
  <dc:subject>Rave Mobile Safety</dc:subject>
  <dc:creator>Rave Mobile Safety</dc:creator>
  <cp:lastModifiedBy>Jackson Lucas</cp:lastModifiedBy>
  <cp:revision>702</cp:revision>
  <dcterms:created xsi:type="dcterms:W3CDTF">2011-10-18T21:09:50Z</dcterms:created>
  <dcterms:modified xsi:type="dcterms:W3CDTF">2018-06-11T21:03:06Z</dcterms:modified>
</cp:coreProperties>
</file>