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  <p:sldId id="256" r:id="rId3"/>
    <p:sldId id="257" r:id="rId4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/>
    <p:restoredTop sz="94694"/>
  </p:normalViewPr>
  <p:slideViewPr>
    <p:cSldViewPr snapToGrid="0" snapToObjects="1">
      <p:cViewPr varScale="1">
        <p:scale>
          <a:sx n="56" d="100"/>
          <a:sy n="56" d="100"/>
        </p:scale>
        <p:origin x="367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544023"/>
            <a:ext cx="8549640" cy="5411893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8164619"/>
            <a:ext cx="7543800" cy="3753061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5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0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827617"/>
            <a:ext cx="2168843" cy="131734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827617"/>
            <a:ext cx="6380798" cy="131734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45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949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3875409"/>
            <a:ext cx="8675370" cy="6466204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10402786"/>
            <a:ext cx="8675370" cy="3400424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1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4138083"/>
            <a:ext cx="4274820" cy="98630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12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827620"/>
            <a:ext cx="8675370" cy="30046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3810636"/>
            <a:ext cx="4255174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5678170"/>
            <a:ext cx="4255174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3810636"/>
            <a:ext cx="4276130" cy="186753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5678170"/>
            <a:ext cx="4276130" cy="83517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57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3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49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2238167"/>
            <a:ext cx="5092065" cy="11046883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5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1036320"/>
            <a:ext cx="3244096" cy="362712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2238167"/>
            <a:ext cx="5092065" cy="11046883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4663440"/>
            <a:ext cx="3244096" cy="8639599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6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827620"/>
            <a:ext cx="8675370" cy="30046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4138083"/>
            <a:ext cx="8675370" cy="98630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5147A-29D3-594E-A3E9-49B927293A1E}" type="datetimeFigureOut">
              <a:rPr lang="en-US" smtClean="0"/>
              <a:t>5/5/21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14407730"/>
            <a:ext cx="339471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14407730"/>
            <a:ext cx="2263140" cy="8276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75577-C57C-5D46-8E7B-961768863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56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rketingrequests@ravemobilesafety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svg"/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12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4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3CF89B9-A895-BF46-9B26-26BD43350A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69" y="14294271"/>
            <a:ext cx="2481271" cy="7802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FDA110-4D3A-1E46-9445-E625D893DB8A}"/>
              </a:ext>
            </a:extLst>
          </p:cNvPr>
          <p:cNvSpPr/>
          <p:nvPr/>
        </p:nvSpPr>
        <p:spPr>
          <a:xfrm>
            <a:off x="280272" y="611093"/>
            <a:ext cx="94580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cap="all" dirty="0">
                <a:solidFill>
                  <a:srgbClr val="002060"/>
                </a:solidFill>
                <a:latin typeface="Oswald" pitchFamily="2" charset="77"/>
              </a:rPr>
              <a:t>Save PowerPoint slides as an image or PDF: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8798CC2-7CC1-7548-B516-207E6BC221C9}"/>
              </a:ext>
            </a:extLst>
          </p:cNvPr>
          <p:cNvSpPr/>
          <p:nvPr/>
        </p:nvSpPr>
        <p:spPr>
          <a:xfrm>
            <a:off x="477368" y="1737332"/>
            <a:ext cx="9260991" cy="9448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There may be occasions when you will want to export/save a particular PowerPoint slide(s) as an image file or PDF.  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Example you might want to create a high-resolution for social media or website or provide a PDF copy.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Format Types you can save: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PNG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JPEG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GIF (Graphics Interchange Format)</a:t>
            </a: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PDF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We recommend using a PNG if your slide contains graphics and a JPEG if you slide contains real-life imagery from a camera.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Here are the steps to saving a selected slide as an image:</a:t>
            </a:r>
          </a:p>
          <a:p>
            <a:endParaRPr lang="en-US" sz="2400" dirty="0">
              <a:solidFill>
                <a:srgbClr val="4C4B4B"/>
              </a:solidFill>
              <a:latin typeface="Work Sans" pitchFamily="2" charset="77"/>
            </a:endParaRP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Go To File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Save As in the left-hand pane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your desired File Type from the Save As dialog box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Click Save</a:t>
            </a:r>
          </a:p>
          <a:p>
            <a:pPr marL="251460" indent="-251460">
              <a:buFont typeface="+mj-lt"/>
              <a:buAutoNum type="arabicPeriod"/>
            </a:pPr>
            <a:r>
              <a:rPr lang="en-US" sz="2400" dirty="0">
                <a:solidFill>
                  <a:srgbClr val="4C4B4B"/>
                </a:solidFill>
                <a:latin typeface="Work Sans" pitchFamily="2" charset="77"/>
              </a:rPr>
              <a:t>Select from the Prompt if you want to save All Slides or the Active Slide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A2635E-725F-AA4B-8AF1-A6C9A1DFC31B}"/>
              </a:ext>
            </a:extLst>
          </p:cNvPr>
          <p:cNvSpPr/>
          <p:nvPr/>
        </p:nvSpPr>
        <p:spPr>
          <a:xfrm>
            <a:off x="5508043" y="14684408"/>
            <a:ext cx="5169583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20" b="1" cap="all" dirty="0">
                <a:solidFill>
                  <a:srgbClr val="4C4B4B"/>
                </a:solidFill>
                <a:latin typeface="Oswald" pitchFamily="2" charset="77"/>
              </a:rPr>
              <a:t>MARKETING SUPPORT REQUESTS</a:t>
            </a:r>
          </a:p>
          <a:p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To speak to a member of our team, </a:t>
            </a:r>
            <a:r>
              <a:rPr lang="en-US" sz="1320" dirty="0">
                <a:solidFill>
                  <a:srgbClr val="137EC4"/>
                </a:solidFill>
                <a:latin typeface="Work Sans" pitchFamily="2" charset="77"/>
                <a:hlinkClick r:id="rId3"/>
              </a:rPr>
              <a:t>email us here</a:t>
            </a:r>
            <a:r>
              <a:rPr lang="en-US" sz="1320" dirty="0">
                <a:solidFill>
                  <a:srgbClr val="4C4B4B"/>
                </a:solidFill>
                <a:latin typeface="Work Sans" pitchFamily="2" charset="77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633052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46000">
              <a:schemeClr val="accent6">
                <a:lumMod val="95000"/>
                <a:lumOff val="5000"/>
              </a:schemeClr>
            </a:gs>
            <a:gs pos="100000">
              <a:schemeClr val="accent6">
                <a:lumMod val="60000"/>
              </a:schemeClr>
            </a:gs>
          </a:gsLst>
          <a:path path="circle">
            <a:fillToRect l="50000" t="130000" r="50000" b="-3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039413-F851-AF42-BD04-0DB226B99D81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monitor, sitting, screen, computer&#10;&#10;Description automatically generated">
            <a:extLst>
              <a:ext uri="{FF2B5EF4-FFF2-40B4-BE49-F238E27FC236}">
                <a16:creationId xmlns:a16="http://schemas.microsoft.com/office/drawing/2014/main" id="{0661F4B1-6981-334D-BD03-CFA384B04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43" y="4231137"/>
            <a:ext cx="5566514" cy="1007007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5D44D3-5AB6-B549-BCE7-F8BFE5C98D85}"/>
              </a:ext>
            </a:extLst>
          </p:cNvPr>
          <p:cNvSpPr/>
          <p:nvPr/>
        </p:nvSpPr>
        <p:spPr>
          <a:xfrm>
            <a:off x="3260557" y="7877267"/>
            <a:ext cx="3537285" cy="1883465"/>
          </a:xfrm>
          <a:prstGeom prst="roundRect">
            <a:avLst/>
          </a:prstGeom>
          <a:solidFill>
            <a:srgbClr val="D9D9D9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5092E0-37D3-7245-A670-07174700ACD4}"/>
              </a:ext>
            </a:extLst>
          </p:cNvPr>
          <p:cNvSpPr/>
          <p:nvPr/>
        </p:nvSpPr>
        <p:spPr>
          <a:xfrm>
            <a:off x="3420722" y="8009201"/>
            <a:ext cx="32169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Customize this message for your org.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C3C22C-1EF9-BA41-A1F2-725EFBBB413E}"/>
              </a:ext>
            </a:extLst>
          </p:cNvPr>
          <p:cNvSpPr/>
          <p:nvPr/>
        </p:nvSpPr>
        <p:spPr>
          <a:xfrm>
            <a:off x="1" y="322627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Always Be Notified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9763CD-FFA6-124F-85F9-CE6DC705C95C}"/>
              </a:ext>
            </a:extLst>
          </p:cNvPr>
          <p:cNvSpPr txBox="1"/>
          <p:nvPr/>
        </p:nvSpPr>
        <p:spPr>
          <a:xfrm>
            <a:off x="685800" y="1642814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Sign up for [COMPANY] alerts and receive important notifications via text message.</a:t>
            </a:r>
          </a:p>
        </p:txBody>
      </p:sp>
      <p:pic>
        <p:nvPicPr>
          <p:cNvPr id="11" name="Graphic 10" descr="Lightning">
            <a:extLst>
              <a:ext uri="{FF2B5EF4-FFF2-40B4-BE49-F238E27FC236}">
                <a16:creationId xmlns:a16="http://schemas.microsoft.com/office/drawing/2014/main" id="{C687802A-08F9-EE43-91D9-E8CE96F510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273" y="2840347"/>
            <a:ext cx="1327489" cy="1327489"/>
          </a:xfrm>
          <a:prstGeom prst="rect">
            <a:avLst/>
          </a:prstGeom>
        </p:spPr>
      </p:pic>
      <p:pic>
        <p:nvPicPr>
          <p:cNvPr id="13" name="Graphic 12" descr="Warning">
            <a:extLst>
              <a:ext uri="{FF2B5EF4-FFF2-40B4-BE49-F238E27FC236}">
                <a16:creationId xmlns:a16="http://schemas.microsoft.com/office/drawing/2014/main" id="{FB71F082-0C6F-C348-8937-58A172673D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93643" y="3060669"/>
            <a:ext cx="828574" cy="828574"/>
          </a:xfrm>
          <a:prstGeom prst="rect">
            <a:avLst/>
          </a:prstGeom>
        </p:spPr>
      </p:pic>
      <p:pic>
        <p:nvPicPr>
          <p:cNvPr id="14" name="Graphic 13" descr="Daily calendar">
            <a:extLst>
              <a:ext uri="{FF2B5EF4-FFF2-40B4-BE49-F238E27FC236}">
                <a16:creationId xmlns:a16="http://schemas.microsoft.com/office/drawing/2014/main" id="{041C0267-CFE0-5548-88E2-EBBC0E44AA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06279" y="2946560"/>
            <a:ext cx="1029714" cy="102971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C822D42-8162-8C41-9834-4D9618483657}"/>
              </a:ext>
            </a:extLst>
          </p:cNvPr>
          <p:cNvSpPr/>
          <p:nvPr/>
        </p:nvSpPr>
        <p:spPr>
          <a:xfrm>
            <a:off x="932812" y="3994558"/>
            <a:ext cx="1773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995769-D5F2-054E-8188-92BD14FF448F}"/>
              </a:ext>
            </a:extLst>
          </p:cNvPr>
          <p:cNvSpPr/>
          <p:nvPr/>
        </p:nvSpPr>
        <p:spPr>
          <a:xfrm>
            <a:off x="3136421" y="400103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B13790-B7FB-5F45-A5CA-7042A0C372F5}"/>
              </a:ext>
            </a:extLst>
          </p:cNvPr>
          <p:cNvSpPr/>
          <p:nvPr/>
        </p:nvSpPr>
        <p:spPr>
          <a:xfrm>
            <a:off x="4703569" y="3994558"/>
            <a:ext cx="2408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9EAB8FC-C52F-D947-9C1B-78AECCC55640}"/>
              </a:ext>
            </a:extLst>
          </p:cNvPr>
          <p:cNvSpPr/>
          <p:nvPr/>
        </p:nvSpPr>
        <p:spPr>
          <a:xfrm>
            <a:off x="7319542" y="3997896"/>
            <a:ext cx="16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AE2F31-218F-1745-A2C7-232458623B75}"/>
              </a:ext>
            </a:extLst>
          </p:cNvPr>
          <p:cNvSpPr txBox="1"/>
          <p:nvPr/>
        </p:nvSpPr>
        <p:spPr>
          <a:xfrm>
            <a:off x="706546" y="14579979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99762E-E47E-144F-90C8-4B75A035BB6A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1" name="Picture 2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78EE0931-86C1-6649-8924-6BED518698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  <p:pic>
        <p:nvPicPr>
          <p:cNvPr id="3" name="Graphic 2" descr="Car">
            <a:extLst>
              <a:ext uri="{FF2B5EF4-FFF2-40B4-BE49-F238E27FC236}">
                <a16:creationId xmlns:a16="http://schemas.microsoft.com/office/drawing/2014/main" id="{F78AF291-BFEB-9147-B78C-F129E63559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87462" y="3150103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F7BAC72-EDFA-1A48-B71D-A269F6F99BA7}"/>
              </a:ext>
            </a:extLst>
          </p:cNvPr>
          <p:cNvSpPr/>
          <p:nvPr/>
        </p:nvSpPr>
        <p:spPr>
          <a:xfrm>
            <a:off x="7250962" y="11962994"/>
            <a:ext cx="248238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111111"/>
                </a:solidFill>
                <a:latin typeface="Arial" panose="020B0604020202020204" pitchFamily="34" charset="0"/>
              </a:rPr>
              <a:t>This service is provided by the</a:t>
            </a:r>
            <a:r>
              <a:rPr lang="en-US" sz="1200" dirty="0">
                <a:solidFill>
                  <a:srgbClr val="111111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 [insert your location] </a:t>
            </a:r>
            <a:r>
              <a:rPr lang="en-US" sz="1200" dirty="0">
                <a:solidFill>
                  <a:srgbClr val="111111"/>
                </a:solidFill>
                <a:latin typeface="Arial" panose="020B0604020202020204" pitchFamily="34" charset="0"/>
              </a:rPr>
              <a:t>at no cost to the public; however, message and data rates may apply depending on your provider and phone services.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 Please refer to your mobile phone's service plan for more information. Visit 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smart911.com (or referral URL) 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to create your free safety profile.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8106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7000"/>
              </a:schemeClr>
            </a:gs>
            <a:gs pos="48000">
              <a:schemeClr val="accent5">
                <a:lumMod val="97000"/>
                <a:lumOff val="3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C05033A-3E24-734B-AFFA-4286FDEBBAF7}"/>
              </a:ext>
            </a:extLst>
          </p:cNvPr>
          <p:cNvSpPr/>
          <p:nvPr/>
        </p:nvSpPr>
        <p:spPr>
          <a:xfrm>
            <a:off x="1" y="322627"/>
            <a:ext cx="10058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Stay Informed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B5D63B-55DE-F24D-B156-927EADAF4690}"/>
              </a:ext>
            </a:extLst>
          </p:cNvPr>
          <p:cNvSpPr txBox="1"/>
          <p:nvPr/>
        </p:nvSpPr>
        <p:spPr>
          <a:xfrm>
            <a:off x="685799" y="1467001"/>
            <a:ext cx="868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Sign up to receive alerts. 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Text [KEYWORD] to [SHORTCODE] and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 receive important notifications.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E6C8C56-0BFF-DC46-A0B8-C2D2005A528E}"/>
              </a:ext>
            </a:extLst>
          </p:cNvPr>
          <p:cNvSpPr/>
          <p:nvPr/>
        </p:nvSpPr>
        <p:spPr>
          <a:xfrm>
            <a:off x="0" y="11911263"/>
            <a:ext cx="10058400" cy="36335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966974-D6A7-9D46-9BCB-67AFB6060DC0}"/>
              </a:ext>
            </a:extLst>
          </p:cNvPr>
          <p:cNvSpPr txBox="1"/>
          <p:nvPr/>
        </p:nvSpPr>
        <p:spPr>
          <a:xfrm>
            <a:off x="540661" y="14625556"/>
            <a:ext cx="199966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dirty="0"/>
              <a:t>Logo</a:t>
            </a:r>
          </a:p>
        </p:txBody>
      </p:sp>
      <p:pic>
        <p:nvPicPr>
          <p:cNvPr id="14" name="Picture 13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15F87F-F314-FD40-B496-A19D81189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651" y="4750126"/>
            <a:ext cx="5359098" cy="9694850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A25657E-683B-AE45-8528-8045215211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802" y="7099678"/>
            <a:ext cx="3019069" cy="785575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150C2F86-C316-F948-8240-BA7ABF15E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913" y="8158147"/>
            <a:ext cx="3264922" cy="1530854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3C28F957-D4BD-5A4F-AD7C-2DF43F4E6A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27" y="9939761"/>
            <a:ext cx="3264922" cy="153085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5FEAC27-21CD-F542-B252-C88C65ED846F}"/>
              </a:ext>
            </a:extLst>
          </p:cNvPr>
          <p:cNvSpPr/>
          <p:nvPr/>
        </p:nvSpPr>
        <p:spPr>
          <a:xfrm>
            <a:off x="3959850" y="7193985"/>
            <a:ext cx="2634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[KEYWORD] 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53D8AC-4F5F-BF4A-A1E8-7378314EA374}"/>
              </a:ext>
            </a:extLst>
          </p:cNvPr>
          <p:cNvSpPr/>
          <p:nvPr/>
        </p:nvSpPr>
        <p:spPr>
          <a:xfrm>
            <a:off x="3689449" y="6221168"/>
            <a:ext cx="2724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[SHORTCODE]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CCD0A2-4100-FA48-B3E3-8FD8E7D4A152}"/>
              </a:ext>
            </a:extLst>
          </p:cNvPr>
          <p:cNvSpPr/>
          <p:nvPr/>
        </p:nvSpPr>
        <p:spPr>
          <a:xfrm>
            <a:off x="3515716" y="8253755"/>
            <a:ext cx="302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Welcome to [ORG NAME] alerts! Reply STOP to cancel. Msg &amp; data rates apply.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EB0018E-24F6-D745-A554-7A8DA413B46D}"/>
              </a:ext>
            </a:extLst>
          </p:cNvPr>
          <p:cNvSpPr/>
          <p:nvPr/>
        </p:nvSpPr>
        <p:spPr>
          <a:xfrm>
            <a:off x="3474794" y="10089781"/>
            <a:ext cx="30269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 for signing up for [ORG NAME] alerts to stay informed and up to date.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881A6E9-17F9-F641-AED7-0FF8298C7869}"/>
              </a:ext>
            </a:extLst>
          </p:cNvPr>
          <p:cNvSpPr/>
          <p:nvPr/>
        </p:nvSpPr>
        <p:spPr>
          <a:xfrm>
            <a:off x="8184916" y="14448874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POWERED BY:</a:t>
            </a:r>
          </a:p>
        </p:txBody>
      </p:sp>
      <p:pic>
        <p:nvPicPr>
          <p:cNvPr id="25" name="Picture 24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6BD1A5BA-6B1E-5E4E-B6D7-2AE3A586B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320" y="14738339"/>
            <a:ext cx="1907604" cy="449907"/>
          </a:xfrm>
          <a:prstGeom prst="rect">
            <a:avLst/>
          </a:prstGeom>
        </p:spPr>
      </p:pic>
      <p:pic>
        <p:nvPicPr>
          <p:cNvPr id="26" name="Graphic 25" descr="Lightning">
            <a:extLst>
              <a:ext uri="{FF2B5EF4-FFF2-40B4-BE49-F238E27FC236}">
                <a16:creationId xmlns:a16="http://schemas.microsoft.com/office/drawing/2014/main" id="{7220C502-1546-7247-9C53-BB0ED2FE3C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85273" y="3164446"/>
            <a:ext cx="1327489" cy="1327489"/>
          </a:xfrm>
          <a:prstGeom prst="rect">
            <a:avLst/>
          </a:prstGeom>
        </p:spPr>
      </p:pic>
      <p:pic>
        <p:nvPicPr>
          <p:cNvPr id="27" name="Graphic 26" descr="Warning">
            <a:extLst>
              <a:ext uri="{FF2B5EF4-FFF2-40B4-BE49-F238E27FC236}">
                <a16:creationId xmlns:a16="http://schemas.microsoft.com/office/drawing/2014/main" id="{DC8EC808-EEE6-6D46-B28E-C1B6920811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93643" y="3384768"/>
            <a:ext cx="828574" cy="828574"/>
          </a:xfrm>
          <a:prstGeom prst="rect">
            <a:avLst/>
          </a:prstGeom>
        </p:spPr>
      </p:pic>
      <p:pic>
        <p:nvPicPr>
          <p:cNvPr id="28" name="Graphic 27" descr="Daily calendar">
            <a:extLst>
              <a:ext uri="{FF2B5EF4-FFF2-40B4-BE49-F238E27FC236}">
                <a16:creationId xmlns:a16="http://schemas.microsoft.com/office/drawing/2014/main" id="{BE029378-D644-7642-9A89-2E2084DC8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06279" y="3270659"/>
            <a:ext cx="1029714" cy="1029714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4B60DC6-18B0-664D-8321-08905C5B317F}"/>
              </a:ext>
            </a:extLst>
          </p:cNvPr>
          <p:cNvSpPr/>
          <p:nvPr/>
        </p:nvSpPr>
        <p:spPr>
          <a:xfrm>
            <a:off x="932812" y="4318657"/>
            <a:ext cx="177339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SEVERE WEATHER ALERTS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CF72FD-337A-DB45-85AD-B2CD92D50ACB}"/>
              </a:ext>
            </a:extLst>
          </p:cNvPr>
          <p:cNvSpPr/>
          <p:nvPr/>
        </p:nvSpPr>
        <p:spPr>
          <a:xfrm>
            <a:off x="3136421" y="4325133"/>
            <a:ext cx="141648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TRAFFIC UPDATES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F83552-9A45-7A44-8CBA-D78E06400852}"/>
              </a:ext>
            </a:extLst>
          </p:cNvPr>
          <p:cNvSpPr/>
          <p:nvPr/>
        </p:nvSpPr>
        <p:spPr>
          <a:xfrm>
            <a:off x="4703569" y="4318657"/>
            <a:ext cx="24087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EMERGENCY NOTIFICATIONS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F22ADBA-1F11-994C-A760-B1DFA29A666D}"/>
              </a:ext>
            </a:extLst>
          </p:cNvPr>
          <p:cNvSpPr/>
          <p:nvPr/>
        </p:nvSpPr>
        <p:spPr>
          <a:xfrm>
            <a:off x="7319542" y="4321995"/>
            <a:ext cx="16031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EVENT REMINDERS</a:t>
            </a:r>
            <a:endParaRPr lang="en-US" sz="1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3" name="Graphic 32" descr="Car">
            <a:extLst>
              <a:ext uri="{FF2B5EF4-FFF2-40B4-BE49-F238E27FC236}">
                <a16:creationId xmlns:a16="http://schemas.microsoft.com/office/drawing/2014/main" id="{E9977D5B-75B1-AD49-BDDD-E8AA640350D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387462" y="347420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E77F7B-A224-034E-A8B9-8E2596872A46}"/>
              </a:ext>
            </a:extLst>
          </p:cNvPr>
          <p:cNvSpPr txBox="1"/>
          <p:nvPr/>
        </p:nvSpPr>
        <p:spPr>
          <a:xfrm>
            <a:off x="7319542" y="12001285"/>
            <a:ext cx="26303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Message and data rates may apply. Text messages are sent on an as-needed basis. Go to smart911.com for privacy and terms info. Text STOP to </a:t>
            </a:r>
            <a:r>
              <a:rPr lang="en-US" sz="1600" i="1" dirty="0">
                <a:highlight>
                  <a:srgbClr val="FFFF00"/>
                </a:highlight>
              </a:rPr>
              <a:t>&lt;short code&gt; </a:t>
            </a:r>
            <a:r>
              <a:rPr lang="en-US" sz="1600" i="1" dirty="0"/>
              <a:t>to cancel or HELP for tech support.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79043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400</Words>
  <Application>Microsoft Macintosh PowerPoint</Application>
  <PresentationFormat>Custom</PresentationFormat>
  <Paragraphs>45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Oswald</vt:lpstr>
      <vt:lpstr>Work Sans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Rottino</dc:creator>
  <cp:lastModifiedBy>Sasha Vargas</cp:lastModifiedBy>
  <cp:revision>14</cp:revision>
  <dcterms:created xsi:type="dcterms:W3CDTF">2020-08-10T15:13:13Z</dcterms:created>
  <dcterms:modified xsi:type="dcterms:W3CDTF">2021-05-05T21:12:30Z</dcterms:modified>
</cp:coreProperties>
</file>