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handoutMasterIdLst>
    <p:handoutMasterId r:id="rId4"/>
  </p:handoutMasterIdLst>
  <p:sldIdLst>
    <p:sldId id="1146" r:id="rId2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2">
          <p15:clr>
            <a:srgbClr val="A4A3A4"/>
          </p15:clr>
        </p15:guide>
        <p15:guide id="2" pos="2074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orient="horz" pos="2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Microsoft Office User" initials="Office [6]" lastIdx="1" clrIdx="5"/>
  <p:cmAuthor id="7" name="Microsoft Office User" initials="Office [7]" lastIdx="1" clrIdx="6"/>
  <p:cmAuthor id="8" name="Microsoft Office User" initials="Office [8]" lastIdx="1" clrIdx="7"/>
  <p:cmAuthor id="9" name="Microsoft Office User" initials="Office [9]" lastIdx="1" clrIdx="8"/>
  <p:cmAuthor id="10" name="Microsoft Office User" initials="Office [10]" lastIdx="1" clrIdx="9"/>
  <p:cmAuthor id="11" name="Microsoft Office User" initials="Office [11]" lastIdx="1" clrIdx="10"/>
  <p:cmAuthor id="12" name="Microsoft Office User" initials="Office [12]" lastIdx="1" clrIdx="11"/>
  <p:cmAuthor id="13" name="Microsoft Office User" initials="Office [13]" lastIdx="1" clrIdx="12"/>
  <p:cmAuthor id="14" name="Microsoft Office User" initials="Office [14]" lastIdx="1" clrIdx="13"/>
  <p:cmAuthor id="15" name="Microsoft Office User" initials="Office [15]" lastIdx="1" clrIdx="14"/>
  <p:cmAuthor id="16" name="Katharine Dahl" initials="KD" lastIdx="2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D5C"/>
    <a:srgbClr val="9D9D9D"/>
    <a:srgbClr val="18739A"/>
    <a:srgbClr val="34AEBA"/>
    <a:srgbClr val="D2DC19"/>
    <a:srgbClr val="9AEE00"/>
    <a:srgbClr val="3B9F2D"/>
    <a:srgbClr val="69C234"/>
    <a:srgbClr val="E1F2FF"/>
    <a:srgbClr val="C1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4118" autoAdjust="0"/>
  </p:normalViewPr>
  <p:slideViewPr>
    <p:cSldViewPr snapToGrid="0">
      <p:cViewPr varScale="1">
        <p:scale>
          <a:sx n="171" d="100"/>
          <a:sy n="171" d="100"/>
        </p:scale>
        <p:origin x="992" y="168"/>
      </p:cViewPr>
      <p:guideLst>
        <p:guide orient="horz" pos="2852"/>
        <p:guide pos="2074"/>
        <p:guide orient="horz"/>
        <p:guide/>
        <p:guide orient="horz" pos="2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133" d="100"/>
          <a:sy n="133" d="100"/>
        </p:scale>
        <p:origin x="-352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52A94-B306-4FD2-84FB-9A3025767EF9}" type="datetimeFigureOut">
              <a:rPr lang="en-US"/>
              <a:pPr>
                <a:defRPr/>
              </a:pPr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398B6-0562-42B6-ABF2-402EB2A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A8B1CDB2-6EF6-4254-93DC-B7073E3E3694}" type="datetimeFigureOut">
              <a:rPr lang="en-US"/>
              <a:pPr>
                <a:defRPr/>
              </a:pPr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7AF2549-8DC0-49EF-80DA-C78403FC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0">
              <a:srgbClr val="0D4067"/>
            </a:gs>
            <a:gs pos="100000">
              <a:srgbClr val="34AEBA"/>
            </a:gs>
          </a:gsLst>
          <a:lin ang="4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ve_logo_white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03" y="4851204"/>
            <a:ext cx="603902" cy="1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21525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8762" y="135396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3686" y="3112426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273654" y="1348517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8530" y="135024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3503" y="259617"/>
            <a:ext cx="8471067" cy="943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This layout FOR CASE STUDIES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3346" y="2634035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78609" y="2636547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97116" y="2636547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409EDAA-166D-4D6B-8F99-300630F5007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07932" y="3115801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ECA911D-F3BB-465C-B510-D3F9ADB5C4E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22816" y="3112426"/>
            <a:ext cx="23068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18872" marR="0" indent="-118872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52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5811A1-55FA-4A65-A1C1-8DA9632813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313" y="1392060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33E34CCC-61F6-4E2F-95E1-CCAE5A0601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38248" y="1392060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6DAC83C5-19B0-4F58-9EE5-407FC5A242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5443" y="1432375"/>
            <a:ext cx="2441575" cy="11750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02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61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42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1" y="-57150"/>
            <a:ext cx="7212013" cy="684610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71501"/>
            <a:ext cx="8229600" cy="3394472"/>
          </a:xfrm>
          <a:prstGeom prst="rect">
            <a:avLst/>
          </a:prstGeom>
        </p:spPr>
        <p:txBody>
          <a:bodyPr lIns="0" rIns="0"/>
          <a:lstStyle>
            <a:lvl1pPr>
              <a:defRPr sz="1600" b="0">
                <a:solidFill>
                  <a:srgbClr val="000000"/>
                </a:solidFill>
              </a:defRPr>
            </a:lvl1pPr>
            <a:lvl2pPr>
              <a:defRPr sz="16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600" b="0">
                <a:solidFill>
                  <a:srgbClr val="000000"/>
                </a:solidFill>
              </a:defRPr>
            </a:lvl4pPr>
            <a:lvl5pPr>
              <a:defRPr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942" y="511397"/>
            <a:ext cx="841071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993160" y="4789049"/>
            <a:ext cx="2082800" cy="204048"/>
            <a:chOff x="7061200" y="6427788"/>
            <a:chExt cx="2082800" cy="27206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67233" y="6450467"/>
              <a:ext cx="756639" cy="2382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 userDrawn="1"/>
          </p:nvSpPr>
          <p:spPr>
            <a:xfrm>
              <a:off x="7061200" y="6427788"/>
              <a:ext cx="2082800" cy="2720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150000"/>
                </a:lnSpc>
                <a:spcBef>
                  <a:spcPts val="1275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4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Color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59" y="4827202"/>
            <a:ext cx="574760" cy="1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ue Gradi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83" y="6383869"/>
            <a:ext cx="968189" cy="3048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83" y="6536269"/>
            <a:ext cx="968189" cy="3048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275149" y="66028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83" y="6688669"/>
            <a:ext cx="968189" cy="3048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 userDrawn="1"/>
        </p:nvSpPr>
        <p:spPr>
          <a:xfrm>
            <a:off x="427549" y="67552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1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8211262" cy="2444259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693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5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8211262" cy="244425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55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9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00524" y="3440422"/>
            <a:ext cx="8142952" cy="68461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94394" y="418107"/>
            <a:ext cx="8376905" cy="3873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5" name="Picture 4" descr="rave_logo_white.png"/>
            <p:cNvPicPr>
              <a:picLocks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580" y="1227439"/>
            <a:ext cx="7840532" cy="2858961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One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Two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Three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Four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/>
              <a:t>Bullet Point Five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5110" y="614613"/>
            <a:ext cx="7840532" cy="461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54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3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55850"/>
            <a:ext cx="9144000" cy="278765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700" y="1743360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26240" y="1745669"/>
            <a:ext cx="2509409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467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30636" y="1747977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17" name="Picture 16" descr="rave_logo_white.pn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18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0699" y="519948"/>
            <a:ext cx="8124393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Large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020" y="2879410"/>
            <a:ext cx="7927298" cy="18065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None/>
              <a:tabLst/>
              <a:defRPr sz="2000" b="0">
                <a:solidFill>
                  <a:srgbClr val="FFFFFF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4651" y="1942445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15259" y="1937069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15449" y="1937069"/>
            <a:ext cx="2142866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Subject 1 flow up to two lines</a:t>
            </a:r>
          </a:p>
        </p:txBody>
      </p:sp>
    </p:spTree>
    <p:extLst>
      <p:ext uri="{BB962C8B-B14F-4D97-AF65-F5344CB8AC3E}">
        <p14:creationId xmlns:p14="http://schemas.microsoft.com/office/powerpoint/2010/main" val="23821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586480" cy="514350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310410" y="2971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3310410" y="11036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310410" y="19100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310410" y="27165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310410" y="35229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4799" y="306949"/>
            <a:ext cx="2766108" cy="4308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chemeClr val="bg2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edit 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799" y="845900"/>
            <a:ext cx="2766108" cy="3077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000" b="0" kern="1200" cap="none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Edit subtitle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3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 lIns="0" rIns="0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rgbClr val="FFFFFF"/>
                  </a:solidFill>
                </a:rPr>
                <a:t>Proprietary &amp; confidential</a:t>
              </a: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043349" y="414529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43349" y="1224925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043349" y="2035321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043349" y="2845717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043349" y="3656113"/>
            <a:ext cx="469357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Edit highlighted subject matter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434300"/>
            <a:ext cx="300327" cy="283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1241558"/>
            <a:ext cx="300327" cy="2831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048816"/>
            <a:ext cx="300327" cy="2831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856074"/>
            <a:ext cx="300327" cy="2831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3663333"/>
            <a:ext cx="300327" cy="2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21525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8762" y="110722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 hasCustomPrompt="1"/>
          </p:nvPr>
        </p:nvSpPr>
        <p:spPr>
          <a:xfrm>
            <a:off x="532800" y="1677626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273654" y="110177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8530" y="110350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3503" y="259617"/>
            <a:ext cx="4141025" cy="553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/>
              <a:t>Large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9005" y="1236759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4268" y="1239271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62775" y="1239271"/>
            <a:ext cx="2040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Section title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16" hasCustomPrompt="1"/>
          </p:nvPr>
        </p:nvSpPr>
        <p:spPr>
          <a:xfrm>
            <a:off x="3445950" y="1680139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17" hasCustomPrompt="1"/>
          </p:nvPr>
        </p:nvSpPr>
        <p:spPr>
          <a:xfrm>
            <a:off x="6364459" y="1680139"/>
            <a:ext cx="230683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62324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104" r:id="rId3"/>
    <p:sldLayoutId id="2147484103" r:id="rId4"/>
    <p:sldLayoutId id="2147484100" r:id="rId5"/>
    <p:sldLayoutId id="2147484102" r:id="rId6"/>
    <p:sldLayoutId id="2147484106" r:id="rId7"/>
    <p:sldLayoutId id="2147484105" r:id="rId8"/>
    <p:sldLayoutId id="2147484107" r:id="rId9"/>
    <p:sldLayoutId id="2147484124" r:id="rId10"/>
    <p:sldLayoutId id="2147484118" r:id="rId11"/>
    <p:sldLayoutId id="2147484119" r:id="rId12"/>
    <p:sldLayoutId id="2147484120" r:id="rId13"/>
    <p:sldLayoutId id="2147484122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15A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5E89B681-695F-0A47-892B-F8D66312BBF2}"/>
              </a:ext>
            </a:extLst>
          </p:cNvPr>
          <p:cNvSpPr txBox="1"/>
          <p:nvPr/>
        </p:nvSpPr>
        <p:spPr>
          <a:xfrm>
            <a:off x="1308100" y="218142"/>
            <a:ext cx="6527800" cy="685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2060"/>
                </a:solidFill>
                <a:effectLst/>
                <a:latin typeface="Raleway ExtraBol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STAY CONNECTED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93798BD3-0B3C-7948-8EA2-01E84694126C}"/>
              </a:ext>
            </a:extLst>
          </p:cNvPr>
          <p:cNvSpPr txBox="1"/>
          <p:nvPr/>
        </p:nvSpPr>
        <p:spPr>
          <a:xfrm>
            <a:off x="2050732" y="944284"/>
            <a:ext cx="5042535" cy="685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Raleway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Receive geo-targeted alerts and access safety resources with the Rave Guardian app.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A5969A02-E54F-4148-99F7-A0CCBC0580CC}"/>
              </a:ext>
            </a:extLst>
          </p:cNvPr>
          <p:cNvSpPr txBox="1"/>
          <p:nvPr/>
        </p:nvSpPr>
        <p:spPr>
          <a:xfrm>
            <a:off x="1050765" y="2317322"/>
            <a:ext cx="3863519" cy="11995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2060"/>
                </a:solidFill>
                <a:effectLst/>
                <a:latin typeface="Raleway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Visit the app store and search "Rave Guardian" to download and sign up with your email address to access the help and resources you need to stay safe.­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44442-7DC9-D84A-B65F-8ED6A4C8D618}"/>
              </a:ext>
            </a:extLst>
          </p:cNvPr>
          <p:cNvSpPr/>
          <p:nvPr/>
        </p:nvSpPr>
        <p:spPr>
          <a:xfrm>
            <a:off x="1608951" y="3673875"/>
            <a:ext cx="2747149" cy="4174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FFA93B-56C2-5841-A331-BAE99B90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11" y="1635206"/>
            <a:ext cx="3178951" cy="57244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6980EF-B113-A342-A37F-F48962417111}"/>
              </a:ext>
            </a:extLst>
          </p:cNvPr>
          <p:cNvSpPr/>
          <p:nvPr/>
        </p:nvSpPr>
        <p:spPr>
          <a:xfrm>
            <a:off x="5719643" y="2240727"/>
            <a:ext cx="1508760" cy="548640"/>
          </a:xfrm>
          <a:prstGeom prst="rect">
            <a:avLst/>
          </a:prstGeom>
          <a:solidFill>
            <a:srgbClr val="FF0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2BAFE-FDD1-F34B-A170-19A67BF7C7CF}"/>
              </a:ext>
            </a:extLst>
          </p:cNvPr>
          <p:cNvSpPr txBox="1"/>
          <p:nvPr/>
        </p:nvSpPr>
        <p:spPr>
          <a:xfrm>
            <a:off x="5870519" y="2293737"/>
            <a:ext cx="120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PLACE LOGO HERE</a:t>
            </a:r>
          </a:p>
        </p:txBody>
      </p:sp>
    </p:spTree>
    <p:extLst>
      <p:ext uri="{BB962C8B-B14F-4D97-AF65-F5344CB8AC3E}">
        <p14:creationId xmlns:p14="http://schemas.microsoft.com/office/powerpoint/2010/main" val="1837830771"/>
      </p:ext>
    </p:extLst>
  </p:cSld>
  <p:clrMapOvr>
    <a:masterClrMapping/>
  </p:clrMapOvr>
</p:sld>
</file>

<file path=ppt/theme/theme1.xml><?xml version="1.0" encoding="utf-8"?>
<a:theme xmlns:a="http://schemas.openxmlformats.org/drawingml/2006/main" name="Rave">
  <a:themeElements>
    <a:clrScheme name="Rave 1">
      <a:dk1>
        <a:srgbClr val="000000"/>
      </a:dk1>
      <a:lt1>
        <a:srgbClr val="FFFFFF"/>
      </a:lt1>
      <a:dk2>
        <a:srgbClr val="8B191B"/>
      </a:dk2>
      <a:lt2>
        <a:srgbClr val="FFFFFF"/>
      </a:lt2>
      <a:accent1>
        <a:srgbClr val="8B191B"/>
      </a:accent1>
      <a:accent2>
        <a:srgbClr val="EDB600"/>
      </a:accent2>
      <a:accent3>
        <a:srgbClr val="00437A"/>
      </a:accent3>
      <a:accent4>
        <a:srgbClr val="207912"/>
      </a:accent4>
      <a:accent5>
        <a:srgbClr val="7C6310"/>
      </a:accent5>
      <a:accent6>
        <a:srgbClr val="AAAAAA"/>
      </a:accent6>
      <a:hlink>
        <a:srgbClr val="8B191B"/>
      </a:hlink>
      <a:folHlink>
        <a:srgbClr val="8B19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58245</TotalTime>
  <Words>49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Raleway</vt:lpstr>
      <vt:lpstr>Raleway ExtraBold</vt:lpstr>
      <vt:lpstr>Rave</vt:lpstr>
      <vt:lpstr>PowerPoint Presentation</vt:lpstr>
    </vt:vector>
  </TitlesOfParts>
  <Company>Rave Mobile Safety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 Mobile Safety Presentation</dc:title>
  <dc:subject>Rave Mobile Safety</dc:subject>
  <dc:creator>Rave Mobile Safety</dc:creator>
  <cp:lastModifiedBy>Karson Cornell</cp:lastModifiedBy>
  <cp:revision>1869</cp:revision>
  <cp:lastPrinted>2017-12-28T19:23:05Z</cp:lastPrinted>
  <dcterms:created xsi:type="dcterms:W3CDTF">2011-10-18T21:09:50Z</dcterms:created>
  <dcterms:modified xsi:type="dcterms:W3CDTF">2021-02-24T20:38:45Z</dcterms:modified>
</cp:coreProperties>
</file>