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664" r:id="rId2"/>
    <p:sldId id="3321" r:id="rId3"/>
    <p:sldId id="268" r:id="rId4"/>
    <p:sldId id="269" r:id="rId5"/>
    <p:sldId id="3674" r:id="rId6"/>
    <p:sldId id="3676" r:id="rId7"/>
    <p:sldId id="3675" r:id="rId8"/>
    <p:sldId id="3677" r:id="rId9"/>
    <p:sldId id="3678" r:id="rId10"/>
    <p:sldId id="267" r:id="rId11"/>
    <p:sldId id="36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3A24"/>
    <a:srgbClr val="A6A6A6"/>
    <a:srgbClr val="595959"/>
    <a:srgbClr val="912B95"/>
    <a:srgbClr val="863588"/>
    <a:srgbClr val="062572"/>
    <a:srgbClr val="43CB00"/>
    <a:srgbClr val="00B200"/>
    <a:srgbClr val="1678BE"/>
    <a:srgbClr val="DF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381"/>
    <p:restoredTop sz="96327"/>
  </p:normalViewPr>
  <p:slideViewPr>
    <p:cSldViewPr snapToGrid="0" snapToObjects="1">
      <p:cViewPr varScale="1">
        <p:scale>
          <a:sx n="150" d="100"/>
          <a:sy n="150" d="100"/>
        </p:scale>
        <p:origin x="1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76300-68E9-8F4B-AC4B-987CB0C91059}" type="datetimeFigureOut">
              <a:rPr lang="en-US" smtClean="0"/>
              <a:t>8/6/20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74AAE-E1A3-2345-8655-2B946E608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gif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7" Type="http://schemas.openxmlformats.org/officeDocument/2006/relationships/image" Target="../media/image8.tiff"/><Relationship Id="rId2" Type="http://schemas.openxmlformats.org/officeDocument/2006/relationships/image" Target="../media/image3.emf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41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jpeg"/><Relationship Id="rId37" Type="http://schemas.openxmlformats.org/officeDocument/2006/relationships/image" Target="../media/image38.jpeg"/><Relationship Id="rId40" Type="http://schemas.openxmlformats.org/officeDocument/2006/relationships/image" Target="../media/image41.png"/><Relationship Id="rId5" Type="http://schemas.openxmlformats.org/officeDocument/2006/relationships/image" Target="../media/image6.png"/><Relationship Id="rId15" Type="http://schemas.openxmlformats.org/officeDocument/2006/relationships/image" Target="../media/image16.emf"/><Relationship Id="rId23" Type="http://schemas.openxmlformats.org/officeDocument/2006/relationships/image" Target="../media/image24.svg"/><Relationship Id="rId28" Type="http://schemas.openxmlformats.org/officeDocument/2006/relationships/image" Target="../media/image29.png"/><Relationship Id="rId36" Type="http://schemas.openxmlformats.org/officeDocument/2006/relationships/image" Target="../media/image37.gif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jpeg"/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5" Type="http://schemas.openxmlformats.org/officeDocument/2006/relationships/image" Target="../media/image26.png"/><Relationship Id="rId33" Type="http://schemas.openxmlformats.org/officeDocument/2006/relationships/image" Target="../media/image34.jpeg"/><Relationship Id="rId38" Type="http://schemas.openxmlformats.org/officeDocument/2006/relationships/image" Target="../media/image3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6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7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5B9DAA-64F9-5545-B3F9-3A850690C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448" y="0"/>
            <a:ext cx="12218448" cy="685800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AB79787-1A73-634E-A64C-525829F54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308" y="2006981"/>
            <a:ext cx="10515600" cy="1325563"/>
          </a:xfrm>
        </p:spPr>
        <p:txBody>
          <a:bodyPr anchor="t" anchorCtr="0">
            <a:noAutofit/>
          </a:bodyPr>
          <a:lstStyle>
            <a:lvl1pPr>
              <a:defRPr sz="8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enter slide title can be up to 3 lines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00B551-6813-614C-A530-AFC4D7EEDB44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42903"/>
            <a:chExt cx="2583843" cy="46068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07B91E-3A2E-AD47-8A83-014264015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3082" y="6348817"/>
              <a:ext cx="766699" cy="24342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B217C6A-992F-5843-AD03-E11612FBAB52}"/>
                </a:ext>
              </a:extLst>
            </p:cNvPr>
            <p:cNvSpPr/>
            <p:nvPr/>
          </p:nvSpPr>
          <p:spPr>
            <a:xfrm>
              <a:off x="9699597" y="6618925"/>
              <a:ext cx="2476960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  <a:latin typeface="Work Sans Light" pitchFamily="2" charset="77"/>
                  <a:ea typeface="Lato Light" panose="020F0502020204030203" pitchFamily="34" charset="0"/>
                  <a:cs typeface="Lato Light" panose="020F0502020204030203" pitchFamily="34" charset="0"/>
                </a:rPr>
                <a:t>CONFIDENTIAL  ©2020 Rave Mobile Safety  All Rights Reserved.</a:t>
              </a:r>
            </a:p>
          </p:txBody>
        </p:sp>
        <p:sp>
          <p:nvSpPr>
            <p:cNvPr id="18" name="Marcador de texto 4">
              <a:extLst>
                <a:ext uri="{FF2B5EF4-FFF2-40B4-BE49-F238E27FC236}">
                  <a16:creationId xmlns:a16="http://schemas.microsoft.com/office/drawing/2014/main" id="{5100E8F2-D653-5D43-A873-0C9472B784AA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4290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 dirty="0">
                  <a:solidFill>
                    <a:schemeClr val="bg1"/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</a:t>
              </a:r>
              <a:r>
                <a:rPr lang="es-ES_tradnl" sz="1150" b="1" dirty="0" err="1">
                  <a:solidFill>
                    <a:schemeClr val="bg1"/>
                  </a:solidFill>
                  <a:latin typeface="Oswald" pitchFamily="2" charset="77"/>
                  <a:ea typeface="Lato Black" charset="0"/>
                  <a:cs typeface="Lato Black" charset="0"/>
                </a:rPr>
                <a:t>all</a:t>
              </a:r>
              <a:r>
                <a:rPr lang="es-ES_tradnl" sz="1150" b="1" dirty="0">
                  <a:solidFill>
                    <a:schemeClr val="bg1"/>
                  </a:solidFill>
                  <a:latin typeface="Oswald" pitchFamily="2" charset="77"/>
                  <a:ea typeface="Lato Black" charset="0"/>
                  <a:cs typeface="Lato Black" charset="0"/>
                </a:rPr>
                <a:t> </a:t>
              </a:r>
              <a:r>
                <a:rPr lang="es-ES_tradnl" sz="1150" b="1" dirty="0" err="1">
                  <a:solidFill>
                    <a:schemeClr val="bg1"/>
                  </a:solidFill>
                  <a:latin typeface="Oswald" pitchFamily="2" charset="77"/>
                  <a:ea typeface="Lato Black" charset="0"/>
                  <a:cs typeface="Lato Black" charset="0"/>
                </a:rPr>
                <a:t>you</a:t>
              </a:r>
              <a:r>
                <a:rPr lang="es-ES_tradnl" sz="1150" b="1" dirty="0">
                  <a:solidFill>
                    <a:schemeClr val="bg1"/>
                  </a:solidFill>
                  <a:latin typeface="Oswald" pitchFamily="2" charset="77"/>
                  <a:ea typeface="Lato Black" charset="0"/>
                  <a:cs typeface="Lato Black" charset="0"/>
                </a:rPr>
                <a:t> can </a:t>
              </a:r>
              <a:r>
                <a:rPr lang="es-ES_tradnl" sz="1150" b="1" dirty="0" err="1">
                  <a:solidFill>
                    <a:schemeClr val="bg1"/>
                  </a:solidFill>
                  <a:latin typeface="Oswald" pitchFamily="2" charset="77"/>
                  <a:ea typeface="Lato Black" charset="0"/>
                  <a:cs typeface="Lato Black" charset="0"/>
                </a:rPr>
                <a:t>today</a:t>
              </a:r>
              <a:r>
                <a:rPr lang="es-ES_tradnl" sz="1150" b="1" dirty="0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20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2CD8162-FD50-734A-87AB-B8D35820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753"/>
            <a:ext cx="9502775" cy="918728"/>
          </a:xfrm>
        </p:spPr>
        <p:txBody>
          <a:bodyPr anchor="t">
            <a:normAutofit/>
          </a:bodyPr>
          <a:lstStyle>
            <a:lvl1pPr>
              <a:defRPr sz="5400" b="1" i="0" cap="all" baseline="0">
                <a:solidFill>
                  <a:srgbClr val="06257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359731C-5647-1246-A5F5-416FBBA722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555756"/>
            <a:ext cx="10515600" cy="350415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content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7F6EA9-004B-B241-942E-E184E6E1D1BA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21883"/>
            <a:chExt cx="2583843" cy="4606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917AF80-9293-9640-BBD2-273A8B40BF9F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9FFDA45-905D-C244-845A-C553C8CDAA07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07BFF8-64A1-CA4A-8AAA-D83D18310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15" name="Marcador de texto 4">
              <a:extLst>
                <a:ext uri="{FF2B5EF4-FFF2-40B4-BE49-F238E27FC236}">
                  <a16:creationId xmlns:a16="http://schemas.microsoft.com/office/drawing/2014/main" id="{61499C78-EE71-8546-9636-850819C1EAA1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35B68A7-34EF-424F-9CAE-B6E52BF062F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4549" y="827403"/>
            <a:ext cx="9490075" cy="458472"/>
          </a:xfrm>
        </p:spPr>
        <p:txBody>
          <a:bodyPr>
            <a:normAutofit/>
          </a:bodyPr>
          <a:lstStyle>
            <a:lvl1pPr marL="0" indent="0">
              <a:buNone/>
              <a:defRPr sz="1600" b="1" cap="all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225AD23B-219F-344E-B70D-E1ECBCD78B09}"/>
              </a:ext>
            </a:extLst>
          </p:cNvPr>
          <p:cNvSpPr/>
          <p:nvPr userDrawn="1"/>
        </p:nvSpPr>
        <p:spPr>
          <a:xfrm rot="16200000">
            <a:off x="10675977" y="-81356"/>
            <a:ext cx="1438275" cy="1600985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C8FB97B8-C77A-5B4F-A169-6FD8CD3A4684}"/>
              </a:ext>
            </a:extLst>
          </p:cNvPr>
          <p:cNvSpPr/>
          <p:nvPr userDrawn="1"/>
        </p:nvSpPr>
        <p:spPr>
          <a:xfrm rot="5400000">
            <a:off x="64511" y="5869487"/>
            <a:ext cx="918728" cy="104775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2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Diagonal Corner Rectangle 49">
            <a:extLst>
              <a:ext uri="{FF2B5EF4-FFF2-40B4-BE49-F238E27FC236}">
                <a16:creationId xmlns:a16="http://schemas.microsoft.com/office/drawing/2014/main" id="{6FA12CB9-78A1-8645-90F8-C59066D61375}"/>
              </a:ext>
            </a:extLst>
          </p:cNvPr>
          <p:cNvSpPr/>
          <p:nvPr userDrawn="1"/>
        </p:nvSpPr>
        <p:spPr>
          <a:xfrm>
            <a:off x="8341081" y="1018782"/>
            <a:ext cx="3419609" cy="5152600"/>
          </a:xfrm>
          <a:prstGeom prst="round2DiagRect">
            <a:avLst/>
          </a:prstGeom>
          <a:solidFill>
            <a:srgbClr val="863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Diagonal Corner Rectangle 49">
            <a:extLst>
              <a:ext uri="{FF2B5EF4-FFF2-40B4-BE49-F238E27FC236}">
                <a16:creationId xmlns:a16="http://schemas.microsoft.com/office/drawing/2014/main" id="{B8BC0DE8-46BA-C946-8103-51237341BEED}"/>
              </a:ext>
            </a:extLst>
          </p:cNvPr>
          <p:cNvSpPr/>
          <p:nvPr userDrawn="1"/>
        </p:nvSpPr>
        <p:spPr>
          <a:xfrm>
            <a:off x="431831" y="1062497"/>
            <a:ext cx="3419609" cy="5152600"/>
          </a:xfrm>
          <a:prstGeom prst="round2DiagRect">
            <a:avLst/>
          </a:prstGeom>
          <a:solidFill>
            <a:srgbClr val="167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 Diagonal Corner Rectangle 49">
            <a:extLst>
              <a:ext uri="{FF2B5EF4-FFF2-40B4-BE49-F238E27FC236}">
                <a16:creationId xmlns:a16="http://schemas.microsoft.com/office/drawing/2014/main" id="{01A00855-4A55-B84A-8293-824946941787}"/>
              </a:ext>
            </a:extLst>
          </p:cNvPr>
          <p:cNvSpPr/>
          <p:nvPr userDrawn="1"/>
        </p:nvSpPr>
        <p:spPr>
          <a:xfrm>
            <a:off x="4394232" y="1016709"/>
            <a:ext cx="3419609" cy="5152600"/>
          </a:xfrm>
          <a:prstGeom prst="round2DiagRect">
            <a:avLst/>
          </a:prstGeom>
          <a:solidFill>
            <a:srgbClr val="EE3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E39C1C-BFAC-4A46-9215-F76D54D3A044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21883"/>
            <a:chExt cx="2583843" cy="4606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B7ED7F-826A-5346-A74E-DAB2DDBF2626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0B5A84-6796-5845-B840-4B1C8EB66C13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B97057D-62BB-D94B-B156-481576486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4" name="Marcador de texto 4">
              <a:extLst>
                <a:ext uri="{FF2B5EF4-FFF2-40B4-BE49-F238E27FC236}">
                  <a16:creationId xmlns:a16="http://schemas.microsoft.com/office/drawing/2014/main" id="{64D3D8FD-ED0C-7D49-8F73-723909FE070A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EDE3A58C-6866-A849-99E1-01403C83D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2819"/>
          </a:xfrm>
        </p:spPr>
        <p:txBody>
          <a:bodyPr anchor="t">
            <a:normAutofit/>
          </a:bodyPr>
          <a:lstStyle>
            <a:lvl1pPr>
              <a:defRPr b="1">
                <a:solidFill>
                  <a:srgbClr val="EE3A24"/>
                </a:solidFill>
                <a:latin typeface="+mn-lt"/>
              </a:defRPr>
            </a:lvl1pPr>
          </a:lstStyle>
          <a:p>
            <a:pPr algn="ctr"/>
            <a:r>
              <a:rPr lang="en-US" sz="2800"/>
              <a:t>Click to edit Master title style</a:t>
            </a:r>
            <a:endParaRPr lang="en-US" sz="2800" dirty="0"/>
          </a:p>
        </p:txBody>
      </p:sp>
      <p:sp>
        <p:nvSpPr>
          <p:cNvPr id="79" name="Text Placeholder 39">
            <a:extLst>
              <a:ext uri="{FF2B5EF4-FFF2-40B4-BE49-F238E27FC236}">
                <a16:creationId xmlns:a16="http://schemas.microsoft.com/office/drawing/2014/main" id="{4850D292-7DAF-5145-96A4-17D41BF709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678" y="1310267"/>
            <a:ext cx="2888566" cy="33565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0" name="Text Placeholder 39">
            <a:extLst>
              <a:ext uri="{FF2B5EF4-FFF2-40B4-BE49-F238E27FC236}">
                <a16:creationId xmlns:a16="http://schemas.microsoft.com/office/drawing/2014/main" id="{99407211-F269-7E45-82F1-2BBBE70AB3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9364" y="1310267"/>
            <a:ext cx="2889996" cy="33565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1" name="Text Placeholder 39">
            <a:extLst>
              <a:ext uri="{FF2B5EF4-FFF2-40B4-BE49-F238E27FC236}">
                <a16:creationId xmlns:a16="http://schemas.microsoft.com/office/drawing/2014/main" id="{FB77CC78-A6B6-FD48-A609-08007A821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10309" y="1310266"/>
            <a:ext cx="2875798" cy="33565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3" name="Text Placeholder 39">
            <a:extLst>
              <a:ext uri="{FF2B5EF4-FFF2-40B4-BE49-F238E27FC236}">
                <a16:creationId xmlns:a16="http://schemas.microsoft.com/office/drawing/2014/main" id="{4266E8D1-08CB-144B-8BDB-595198408B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715" y="2463300"/>
            <a:ext cx="2917900" cy="33129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7" name="Text Placeholder 39">
            <a:extLst>
              <a:ext uri="{FF2B5EF4-FFF2-40B4-BE49-F238E27FC236}">
                <a16:creationId xmlns:a16="http://schemas.microsoft.com/office/drawing/2014/main" id="{D77BF62B-FBE6-6244-A854-B176324211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64574" y="2455048"/>
            <a:ext cx="2884305" cy="331293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8" name="Text Placeholder 39">
            <a:extLst>
              <a:ext uri="{FF2B5EF4-FFF2-40B4-BE49-F238E27FC236}">
                <a16:creationId xmlns:a16="http://schemas.microsoft.com/office/drawing/2014/main" id="{B60BBF4A-3FE2-D54E-AA39-ECDAABBCD9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2292" y="2458465"/>
            <a:ext cx="2908579" cy="3309516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0" i="0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39">
            <a:extLst>
              <a:ext uri="{FF2B5EF4-FFF2-40B4-BE49-F238E27FC236}">
                <a16:creationId xmlns:a16="http://schemas.microsoft.com/office/drawing/2014/main" id="{F479550F-9911-7B45-A44E-3E868D8913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3678" y="1696290"/>
            <a:ext cx="2888566" cy="33565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1" i="0" cap="none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7793B766-AC42-A54E-AB36-1A84B38479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9364" y="1696290"/>
            <a:ext cx="2889996" cy="33565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1" i="0" cap="none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D15FEFE0-1C1C-B047-ACFA-A3D6F4CFA8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10309" y="1696289"/>
            <a:ext cx="2875798" cy="33565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600" b="1" i="0" cap="none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6185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Ite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E39C1C-BFAC-4A46-9215-F76D54D3A044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21883"/>
            <a:chExt cx="2583843" cy="4606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B7ED7F-826A-5346-A74E-DAB2DDBF2626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0B5A84-6796-5845-B840-4B1C8EB66C13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B97057D-62BB-D94B-B156-481576486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4" name="Marcador de texto 4">
              <a:extLst>
                <a:ext uri="{FF2B5EF4-FFF2-40B4-BE49-F238E27FC236}">
                  <a16:creationId xmlns:a16="http://schemas.microsoft.com/office/drawing/2014/main" id="{64D3D8FD-ED0C-7D49-8F73-723909FE070A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EDE3A58C-6866-A849-99E1-01403C83D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2819"/>
          </a:xfrm>
        </p:spPr>
        <p:txBody>
          <a:bodyPr anchor="t">
            <a:normAutofit/>
          </a:bodyPr>
          <a:lstStyle>
            <a:lvl1pPr>
              <a:defRPr b="1">
                <a:solidFill>
                  <a:srgbClr val="EE3A24"/>
                </a:solidFill>
                <a:latin typeface="+mn-lt"/>
              </a:defRPr>
            </a:lvl1pPr>
          </a:lstStyle>
          <a:p>
            <a:pPr algn="ctr"/>
            <a:r>
              <a:rPr lang="en-US" sz="2800"/>
              <a:t>Click to edit Master title style</a:t>
            </a:r>
            <a:endParaRPr lang="en-US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94BE59-D31F-6741-B2C3-1DD355AAE1BE}"/>
              </a:ext>
            </a:extLst>
          </p:cNvPr>
          <p:cNvGrpSpPr/>
          <p:nvPr userDrawn="1"/>
        </p:nvGrpSpPr>
        <p:grpSpPr>
          <a:xfrm>
            <a:off x="581627" y="1602703"/>
            <a:ext cx="11018379" cy="4396657"/>
            <a:chOff x="581627" y="1602703"/>
            <a:chExt cx="11018379" cy="4396657"/>
          </a:xfrm>
        </p:grpSpPr>
        <p:sp>
          <p:nvSpPr>
            <p:cNvPr id="9" name="Rounded Rectangle 29">
              <a:extLst>
                <a:ext uri="{FF2B5EF4-FFF2-40B4-BE49-F238E27FC236}">
                  <a16:creationId xmlns:a16="http://schemas.microsoft.com/office/drawing/2014/main" id="{88526F99-B374-904B-8354-CD42CDF591B4}"/>
                </a:ext>
              </a:extLst>
            </p:cNvPr>
            <p:cNvSpPr/>
            <p:nvPr/>
          </p:nvSpPr>
          <p:spPr>
            <a:xfrm>
              <a:off x="581627" y="1602703"/>
              <a:ext cx="11018379" cy="4396657"/>
            </a:xfrm>
            <a:prstGeom prst="roundRect">
              <a:avLst>
                <a:gd name="adj" fmla="val 6557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Round Diagonal Corner Rectangle 31">
              <a:extLst>
                <a:ext uri="{FF2B5EF4-FFF2-40B4-BE49-F238E27FC236}">
                  <a16:creationId xmlns:a16="http://schemas.microsoft.com/office/drawing/2014/main" id="{097E3EA6-772C-EA4D-8792-E7705F3BE229}"/>
                </a:ext>
              </a:extLst>
            </p:cNvPr>
            <p:cNvSpPr/>
            <p:nvPr/>
          </p:nvSpPr>
          <p:spPr>
            <a:xfrm>
              <a:off x="1112436" y="2497873"/>
              <a:ext cx="1620874" cy="1663500"/>
            </a:xfrm>
            <a:prstGeom prst="round2DiagRect">
              <a:avLst/>
            </a:prstGeom>
            <a:solidFill>
              <a:srgbClr val="00B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 Diagonal Corner Rectangle 27">
              <a:extLst>
                <a:ext uri="{FF2B5EF4-FFF2-40B4-BE49-F238E27FC236}">
                  <a16:creationId xmlns:a16="http://schemas.microsoft.com/office/drawing/2014/main" id="{73D52EFB-50E8-0443-AC95-800DC8431967}"/>
                </a:ext>
              </a:extLst>
            </p:cNvPr>
            <p:cNvSpPr/>
            <p:nvPr/>
          </p:nvSpPr>
          <p:spPr>
            <a:xfrm>
              <a:off x="3197793" y="2497873"/>
              <a:ext cx="1620874" cy="1663500"/>
            </a:xfrm>
            <a:prstGeom prst="round2DiagRect">
              <a:avLst/>
            </a:prstGeom>
            <a:solidFill>
              <a:srgbClr val="1678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 Diagonal Corner Rectangle 23">
              <a:extLst>
                <a:ext uri="{FF2B5EF4-FFF2-40B4-BE49-F238E27FC236}">
                  <a16:creationId xmlns:a16="http://schemas.microsoft.com/office/drawing/2014/main" id="{44529CC7-9D03-ED49-93B5-8A3384BF9A20}"/>
                </a:ext>
              </a:extLst>
            </p:cNvPr>
            <p:cNvSpPr/>
            <p:nvPr/>
          </p:nvSpPr>
          <p:spPr>
            <a:xfrm>
              <a:off x="5287398" y="2497873"/>
              <a:ext cx="1620874" cy="1663500"/>
            </a:xfrm>
            <a:prstGeom prst="round2DiagRect">
              <a:avLst/>
            </a:prstGeom>
            <a:solidFill>
              <a:srgbClr val="8635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 Diagonal Corner Rectangle 19">
              <a:extLst>
                <a:ext uri="{FF2B5EF4-FFF2-40B4-BE49-F238E27FC236}">
                  <a16:creationId xmlns:a16="http://schemas.microsoft.com/office/drawing/2014/main" id="{24492CA4-8CF2-2145-B7DF-4B4347D2AB1D}"/>
                </a:ext>
              </a:extLst>
            </p:cNvPr>
            <p:cNvSpPr/>
            <p:nvPr/>
          </p:nvSpPr>
          <p:spPr>
            <a:xfrm>
              <a:off x="7361435" y="2497873"/>
              <a:ext cx="1620874" cy="1663500"/>
            </a:xfrm>
            <a:prstGeom prst="round2DiagRect">
              <a:avLst/>
            </a:prstGeom>
            <a:solidFill>
              <a:srgbClr val="EE3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Diagonal Corner Rectangle 15">
              <a:extLst>
                <a:ext uri="{FF2B5EF4-FFF2-40B4-BE49-F238E27FC236}">
                  <a16:creationId xmlns:a16="http://schemas.microsoft.com/office/drawing/2014/main" id="{F38B44A2-4E84-0147-8B56-C08CCB2EB970}"/>
                </a:ext>
              </a:extLst>
            </p:cNvPr>
            <p:cNvSpPr/>
            <p:nvPr/>
          </p:nvSpPr>
          <p:spPr>
            <a:xfrm>
              <a:off x="9425122" y="2497873"/>
              <a:ext cx="1620874" cy="1663501"/>
            </a:xfrm>
            <a:prstGeom prst="round2DiagRect">
              <a:avLst/>
            </a:prstGeom>
            <a:solidFill>
              <a:srgbClr val="1D2D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995A682-3288-834B-A340-36E6B47790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18063" y="1193180"/>
            <a:ext cx="2543175" cy="8134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C5533A1-2DDE-344A-8CF3-BF92309473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8250" y="3473604"/>
            <a:ext cx="1327150" cy="51911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359E8D7C-2ECC-6B44-8487-71CD9C209B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655" y="3473604"/>
            <a:ext cx="1327150" cy="51911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796694-8392-F748-ADEA-DBFE90D237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9435" y="3473603"/>
            <a:ext cx="1327150" cy="51911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FD3CA8A-FC45-2D43-BC57-12ABCC182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9448" y="3475571"/>
            <a:ext cx="1327150" cy="51911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C552EAF5-B6B2-CE4C-932B-46869F3265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71984" y="3473603"/>
            <a:ext cx="1327150" cy="51911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cap="all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8FDCF5ED-DAF8-F14F-81CF-5BBA2D8A9F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1240" y="4393090"/>
            <a:ext cx="1327150" cy="51911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73BC1DA3-E195-644E-A101-DB2F0A7583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7645" y="4393090"/>
            <a:ext cx="1327150" cy="51911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9BAEDC35-445C-D342-834A-1FA0B43CE9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32425" y="4393089"/>
            <a:ext cx="1327150" cy="51911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8BC619A2-E798-4845-A8E9-CB2D923A7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12438" y="4395057"/>
            <a:ext cx="1327150" cy="51911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194609CC-EC66-0B4E-8F5A-ADE0F2BCFB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64974" y="4393089"/>
            <a:ext cx="1327150" cy="51911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93701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E39C1C-BFAC-4A46-9215-F76D54D3A044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21883"/>
            <a:chExt cx="2583843" cy="4606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B7ED7F-826A-5346-A74E-DAB2DDBF2626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0B5A84-6796-5845-B840-4B1C8EB66C13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B97057D-62BB-D94B-B156-481576486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4" name="Marcador de texto 4">
              <a:extLst>
                <a:ext uri="{FF2B5EF4-FFF2-40B4-BE49-F238E27FC236}">
                  <a16:creationId xmlns:a16="http://schemas.microsoft.com/office/drawing/2014/main" id="{64D3D8FD-ED0C-7D49-8F73-723909FE070A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8C1DE68-07E9-A745-B2D9-E8BCBD95603A}"/>
              </a:ext>
            </a:extLst>
          </p:cNvPr>
          <p:cNvSpPr>
            <a:spLocks noGrp="1"/>
          </p:cNvSpPr>
          <p:nvPr userDrawn="1"/>
        </p:nvSpPr>
        <p:spPr>
          <a:xfrm>
            <a:off x="924767" y="1115008"/>
            <a:ext cx="4438389" cy="677333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0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CASE STUDY</a:t>
            </a:r>
            <a:endParaRPr lang="en-GB" sz="2000">
              <a:solidFill>
                <a:schemeClr val="bg1">
                  <a:lumMod val="50000"/>
                </a:schemeClr>
              </a:solidFill>
              <a:cs typeface="Calibri Light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AE360CE-A403-D449-8E7F-B1BDF9DEC78F}"/>
              </a:ext>
            </a:extLst>
          </p:cNvPr>
          <p:cNvSpPr txBox="1"/>
          <p:nvPr userDrawn="1"/>
        </p:nvSpPr>
        <p:spPr>
          <a:xfrm>
            <a:off x="6841067" y="918690"/>
            <a:ext cx="403860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 PROBLEM</a:t>
            </a:r>
            <a:endParaRPr lang="en-GB" sz="12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6DE7E3D-0F8E-4042-8226-3B28101D28F0}"/>
              </a:ext>
            </a:extLst>
          </p:cNvPr>
          <p:cNvSpPr txBox="1"/>
          <p:nvPr userDrawn="1"/>
        </p:nvSpPr>
        <p:spPr>
          <a:xfrm>
            <a:off x="6841067" y="2590758"/>
            <a:ext cx="403860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 SOLUTION</a:t>
            </a:r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6DE2195-65CE-7C42-BBD1-C82E9BAEB6AC}"/>
              </a:ext>
            </a:extLst>
          </p:cNvPr>
          <p:cNvSpPr txBox="1"/>
          <p:nvPr userDrawn="1"/>
        </p:nvSpPr>
        <p:spPr>
          <a:xfrm>
            <a:off x="6841067" y="4344178"/>
            <a:ext cx="403860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 RESULTS</a:t>
            </a:r>
            <a:endParaRPr lang="en-GB" sz="12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15C334-7CBC-694B-BF8B-7306A812F803}"/>
              </a:ext>
            </a:extLst>
          </p:cNvPr>
          <p:cNvGrpSpPr/>
          <p:nvPr userDrawn="1"/>
        </p:nvGrpSpPr>
        <p:grpSpPr>
          <a:xfrm>
            <a:off x="6167887" y="958969"/>
            <a:ext cx="540590" cy="540590"/>
            <a:chOff x="6096000" y="973346"/>
            <a:chExt cx="540590" cy="54059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36FE652-4B2D-1546-BEA8-890939F92056}"/>
                </a:ext>
              </a:extLst>
            </p:cNvPr>
            <p:cNvSpPr/>
            <p:nvPr/>
          </p:nvSpPr>
          <p:spPr>
            <a:xfrm>
              <a:off x="6096000" y="973346"/>
              <a:ext cx="540590" cy="540590"/>
            </a:xfrm>
            <a:prstGeom prst="ellipse">
              <a:avLst/>
            </a:prstGeom>
            <a:solidFill>
              <a:srgbClr val="EE3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7" descr="Bug">
              <a:extLst>
                <a:ext uri="{FF2B5EF4-FFF2-40B4-BE49-F238E27FC236}">
                  <a16:creationId xmlns:a16="http://schemas.microsoft.com/office/drawing/2014/main" id="{27D060B1-54E6-284B-BFCF-ECDB3F6F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0652" y="1063619"/>
              <a:ext cx="339307" cy="33930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C8EBD5-BCE8-7F44-BD6D-B5B498155128}"/>
              </a:ext>
            </a:extLst>
          </p:cNvPr>
          <p:cNvGrpSpPr/>
          <p:nvPr userDrawn="1"/>
        </p:nvGrpSpPr>
        <p:grpSpPr>
          <a:xfrm>
            <a:off x="6167887" y="2644152"/>
            <a:ext cx="540590" cy="540590"/>
            <a:chOff x="6096000" y="2540478"/>
            <a:chExt cx="540590" cy="54059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FB253E-5761-FA4F-915F-64DF9DC442C8}"/>
                </a:ext>
              </a:extLst>
            </p:cNvPr>
            <p:cNvSpPr/>
            <p:nvPr/>
          </p:nvSpPr>
          <p:spPr>
            <a:xfrm>
              <a:off x="6096000" y="2540478"/>
              <a:ext cx="540590" cy="540590"/>
            </a:xfrm>
            <a:prstGeom prst="ellipse">
              <a:avLst/>
            </a:prstGeom>
            <a:solidFill>
              <a:srgbClr val="14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9" descr="Star">
              <a:extLst>
                <a:ext uri="{FF2B5EF4-FFF2-40B4-BE49-F238E27FC236}">
                  <a16:creationId xmlns:a16="http://schemas.microsoft.com/office/drawing/2014/main" id="{F171BD00-D92E-D946-A467-BE4C658CE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64708" y="2597988"/>
              <a:ext cx="395844" cy="39681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2D0897-513D-4049-A5CE-B89EC4A4E550}"/>
              </a:ext>
            </a:extLst>
          </p:cNvPr>
          <p:cNvGrpSpPr/>
          <p:nvPr userDrawn="1"/>
        </p:nvGrpSpPr>
        <p:grpSpPr>
          <a:xfrm>
            <a:off x="6167887" y="4383716"/>
            <a:ext cx="540590" cy="540590"/>
            <a:chOff x="6096000" y="4725838"/>
            <a:chExt cx="540590" cy="54059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8565B7E-B79B-A540-96F9-BCD28DB8E082}"/>
                </a:ext>
              </a:extLst>
            </p:cNvPr>
            <p:cNvSpPr/>
            <p:nvPr/>
          </p:nvSpPr>
          <p:spPr>
            <a:xfrm>
              <a:off x="6096000" y="4725838"/>
              <a:ext cx="540590" cy="540590"/>
            </a:xfrm>
            <a:prstGeom prst="ellipse">
              <a:avLst/>
            </a:prstGeom>
            <a:solidFill>
              <a:srgbClr val="1DC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16" descr="Bar graph with upward trend">
              <a:extLst>
                <a:ext uri="{FF2B5EF4-FFF2-40B4-BE49-F238E27FC236}">
                  <a16:creationId xmlns:a16="http://schemas.microsoft.com/office/drawing/2014/main" id="{8A55D7D0-41F4-FD46-8E91-8FCF0DBE2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82264" y="4816111"/>
              <a:ext cx="366997" cy="368062"/>
            </a:xfrm>
            <a:prstGeom prst="rect">
              <a:avLst/>
            </a:prstGeom>
          </p:spPr>
        </p:pic>
      </p:grp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0E1109D-64AA-0E41-8A25-BBD2C9DF88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6478" y="1604963"/>
            <a:ext cx="3657600" cy="12747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Logo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B03BDA1-6ED6-F248-B3AA-0C67838C8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4243" y="3200718"/>
            <a:ext cx="2225675" cy="469900"/>
          </a:xfrm>
        </p:spPr>
        <p:txBody>
          <a:bodyPr>
            <a:noAutofit/>
          </a:bodyPr>
          <a:lstStyle>
            <a:lvl1pPr marL="0" indent="0">
              <a:buNone/>
              <a:defRPr sz="4000" b="1" cap="all" baseline="0">
                <a:solidFill>
                  <a:srgbClr val="EE3A24"/>
                </a:solidFill>
              </a:defRPr>
            </a:lvl1pPr>
          </a:lstStyle>
          <a:p>
            <a:pPr lvl="0"/>
            <a:r>
              <a:rPr lang="en-US" dirty="0"/>
              <a:t>Red #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83D0114-C03A-D642-BBE9-2832347D3C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1" y="3721029"/>
            <a:ext cx="3769677" cy="4699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200" kern="1200" dirty="0">
                <a:solidFill>
                  <a:srgbClr val="595959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9BFB5EF3-027D-6248-AB02-F4D7AFB19F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4085" y="4284274"/>
            <a:ext cx="2225675" cy="469900"/>
          </a:xfrm>
        </p:spPr>
        <p:txBody>
          <a:bodyPr>
            <a:noAutofit/>
          </a:bodyPr>
          <a:lstStyle>
            <a:lvl1pPr marL="0" indent="0">
              <a:buNone/>
              <a:defRPr sz="4000" b="1" cap="all" baseline="0">
                <a:solidFill>
                  <a:srgbClr val="062572"/>
                </a:solidFill>
              </a:defRPr>
            </a:lvl1pPr>
          </a:lstStyle>
          <a:p>
            <a:pPr lvl="0"/>
            <a:r>
              <a:rPr lang="en-US" dirty="0"/>
              <a:t>Blue #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D6248552-5516-0440-B768-132FB362B3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243" y="4804585"/>
            <a:ext cx="3769677" cy="4699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200" kern="1200" dirty="0">
                <a:solidFill>
                  <a:srgbClr val="595959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92B08A3E-543B-1446-93D9-471CFFEB9B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4085" y="5383103"/>
            <a:ext cx="2225675" cy="469900"/>
          </a:xfrm>
        </p:spPr>
        <p:txBody>
          <a:bodyPr>
            <a:noAutofit/>
          </a:bodyPr>
          <a:lstStyle>
            <a:lvl1pPr marL="0" indent="0">
              <a:buNone/>
              <a:defRPr sz="4000" b="1" cap="all" baseline="0">
                <a:solidFill>
                  <a:srgbClr val="00B200"/>
                </a:solidFill>
              </a:defRPr>
            </a:lvl1pPr>
          </a:lstStyle>
          <a:p>
            <a:pPr lvl="0"/>
            <a:r>
              <a:rPr lang="en-US" dirty="0"/>
              <a:t>Green #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3528EE74-838A-CD4F-ADE5-32118976C9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243" y="5903414"/>
            <a:ext cx="3769677" cy="4699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200" kern="1200" dirty="0">
                <a:solidFill>
                  <a:srgbClr val="595959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642D2CD8-787F-2C4D-BF36-1FBBBF5E2F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1067" y="1317182"/>
            <a:ext cx="4747674" cy="101566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BatangChe"/>
                <a:cs typeface="Miriam Fixed"/>
              </a:defRPr>
            </a:lvl1pPr>
          </a:lstStyle>
          <a:p>
            <a:pPr lvl="0"/>
            <a:r>
              <a:rPr lang="en-US" dirty="0"/>
              <a:t>Insert description of problem here…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AF625200-5B74-274B-9062-6B21C5B960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1067" y="2993613"/>
            <a:ext cx="4747674" cy="101566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BatangChe"/>
                <a:cs typeface="Miriam Fixed"/>
              </a:defRPr>
            </a:lvl1pPr>
          </a:lstStyle>
          <a:p>
            <a:pPr lvl="0"/>
            <a:r>
              <a:rPr lang="en-US" dirty="0"/>
              <a:t>Insert description of problem here…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E7AA092-D968-444C-AD47-654CF0D70C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41067" y="4753351"/>
            <a:ext cx="4747674" cy="114121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BatangChe"/>
                <a:cs typeface="Miriam Fixed"/>
              </a:defRPr>
            </a:lvl1pPr>
          </a:lstStyle>
          <a:p>
            <a:pPr lvl="0"/>
            <a:r>
              <a:rPr lang="en-US" dirty="0"/>
              <a:t>Insert description of problem here…</a:t>
            </a:r>
          </a:p>
        </p:txBody>
      </p:sp>
    </p:spTree>
    <p:extLst>
      <p:ext uri="{BB962C8B-B14F-4D97-AF65-F5344CB8AC3E}">
        <p14:creationId xmlns:p14="http://schemas.microsoft.com/office/powerpoint/2010/main" val="2519776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E39C1C-BFAC-4A46-9215-F76D54D3A044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21883"/>
            <a:chExt cx="2583843" cy="4606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B7ED7F-826A-5346-A74E-DAB2DDBF2626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0B5A84-6796-5845-B840-4B1C8EB66C13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B97057D-62BB-D94B-B156-481576486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4" name="Marcador de texto 4">
              <a:extLst>
                <a:ext uri="{FF2B5EF4-FFF2-40B4-BE49-F238E27FC236}">
                  <a16:creationId xmlns:a16="http://schemas.microsoft.com/office/drawing/2014/main" id="{64D3D8FD-ED0C-7D49-8F73-723909FE070A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8C1DE68-07E9-A745-B2D9-E8BCBD95603A}"/>
              </a:ext>
            </a:extLst>
          </p:cNvPr>
          <p:cNvSpPr>
            <a:spLocks noGrp="1"/>
          </p:cNvSpPr>
          <p:nvPr userDrawn="1"/>
        </p:nvSpPr>
        <p:spPr>
          <a:xfrm>
            <a:off x="924767" y="1115008"/>
            <a:ext cx="4438389" cy="677333"/>
          </a:xfr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0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CASE STUDY</a:t>
            </a:r>
            <a:endParaRPr lang="en-GB" sz="2000">
              <a:solidFill>
                <a:schemeClr val="bg1">
                  <a:lumMod val="50000"/>
                </a:schemeClr>
              </a:solidFill>
              <a:cs typeface="Calibri Light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AE360CE-A403-D449-8E7F-B1BDF9DEC78F}"/>
              </a:ext>
            </a:extLst>
          </p:cNvPr>
          <p:cNvSpPr txBox="1"/>
          <p:nvPr userDrawn="1"/>
        </p:nvSpPr>
        <p:spPr>
          <a:xfrm>
            <a:off x="6841067" y="918690"/>
            <a:ext cx="403860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 PROBLEM</a:t>
            </a:r>
            <a:endParaRPr lang="en-GB" sz="12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6DE7E3D-0F8E-4042-8226-3B28101D28F0}"/>
              </a:ext>
            </a:extLst>
          </p:cNvPr>
          <p:cNvSpPr txBox="1"/>
          <p:nvPr userDrawn="1"/>
        </p:nvSpPr>
        <p:spPr>
          <a:xfrm>
            <a:off x="6841067" y="2590758"/>
            <a:ext cx="403860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 SOLUTION</a:t>
            </a:r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6DE2195-65CE-7C42-BBD1-C82E9BAEB6AC}"/>
              </a:ext>
            </a:extLst>
          </p:cNvPr>
          <p:cNvSpPr txBox="1"/>
          <p:nvPr userDrawn="1"/>
        </p:nvSpPr>
        <p:spPr>
          <a:xfrm>
            <a:off x="6841067" y="4344178"/>
            <a:ext cx="403860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THE RESULTS</a:t>
            </a:r>
            <a:endParaRPr lang="en-GB" sz="1200" b="1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15C334-7CBC-694B-BF8B-7306A812F803}"/>
              </a:ext>
            </a:extLst>
          </p:cNvPr>
          <p:cNvGrpSpPr/>
          <p:nvPr userDrawn="1"/>
        </p:nvGrpSpPr>
        <p:grpSpPr>
          <a:xfrm>
            <a:off x="6167887" y="958969"/>
            <a:ext cx="540590" cy="540590"/>
            <a:chOff x="6096000" y="973346"/>
            <a:chExt cx="540590" cy="54059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36FE652-4B2D-1546-BEA8-890939F92056}"/>
                </a:ext>
              </a:extLst>
            </p:cNvPr>
            <p:cNvSpPr/>
            <p:nvPr/>
          </p:nvSpPr>
          <p:spPr>
            <a:xfrm>
              <a:off x="6096000" y="973346"/>
              <a:ext cx="540590" cy="540590"/>
            </a:xfrm>
            <a:prstGeom prst="ellipse">
              <a:avLst/>
            </a:prstGeom>
            <a:solidFill>
              <a:srgbClr val="EE3A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7" descr="Bug">
              <a:extLst>
                <a:ext uri="{FF2B5EF4-FFF2-40B4-BE49-F238E27FC236}">
                  <a16:creationId xmlns:a16="http://schemas.microsoft.com/office/drawing/2014/main" id="{27D060B1-54E6-284B-BFCF-ECDB3F6F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0652" y="1063619"/>
              <a:ext cx="339307" cy="33930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C8EBD5-BCE8-7F44-BD6D-B5B498155128}"/>
              </a:ext>
            </a:extLst>
          </p:cNvPr>
          <p:cNvGrpSpPr/>
          <p:nvPr userDrawn="1"/>
        </p:nvGrpSpPr>
        <p:grpSpPr>
          <a:xfrm>
            <a:off x="6167887" y="2644152"/>
            <a:ext cx="540590" cy="540590"/>
            <a:chOff x="6096000" y="2540478"/>
            <a:chExt cx="540590" cy="54059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FB253E-5761-FA4F-915F-64DF9DC442C8}"/>
                </a:ext>
              </a:extLst>
            </p:cNvPr>
            <p:cNvSpPr/>
            <p:nvPr/>
          </p:nvSpPr>
          <p:spPr>
            <a:xfrm>
              <a:off x="6096000" y="2540478"/>
              <a:ext cx="540590" cy="540590"/>
            </a:xfrm>
            <a:prstGeom prst="ellipse">
              <a:avLst/>
            </a:prstGeom>
            <a:solidFill>
              <a:srgbClr val="142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9" descr="Star">
              <a:extLst>
                <a:ext uri="{FF2B5EF4-FFF2-40B4-BE49-F238E27FC236}">
                  <a16:creationId xmlns:a16="http://schemas.microsoft.com/office/drawing/2014/main" id="{F171BD00-D92E-D946-A467-BE4C658CE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64708" y="2597988"/>
              <a:ext cx="395844" cy="39681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2D0897-513D-4049-A5CE-B89EC4A4E550}"/>
              </a:ext>
            </a:extLst>
          </p:cNvPr>
          <p:cNvGrpSpPr/>
          <p:nvPr userDrawn="1"/>
        </p:nvGrpSpPr>
        <p:grpSpPr>
          <a:xfrm>
            <a:off x="6167887" y="4383716"/>
            <a:ext cx="540590" cy="540590"/>
            <a:chOff x="6096000" y="4725838"/>
            <a:chExt cx="540590" cy="54059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8565B7E-B79B-A540-96F9-BCD28DB8E082}"/>
                </a:ext>
              </a:extLst>
            </p:cNvPr>
            <p:cNvSpPr/>
            <p:nvPr/>
          </p:nvSpPr>
          <p:spPr>
            <a:xfrm>
              <a:off x="6096000" y="4725838"/>
              <a:ext cx="540590" cy="540590"/>
            </a:xfrm>
            <a:prstGeom prst="ellipse">
              <a:avLst/>
            </a:prstGeom>
            <a:solidFill>
              <a:srgbClr val="1DC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16" descr="Bar graph with upward trend">
              <a:extLst>
                <a:ext uri="{FF2B5EF4-FFF2-40B4-BE49-F238E27FC236}">
                  <a16:creationId xmlns:a16="http://schemas.microsoft.com/office/drawing/2014/main" id="{8A55D7D0-41F4-FD46-8E91-8FCF0DBE2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82264" y="4816111"/>
              <a:ext cx="366997" cy="368062"/>
            </a:xfrm>
            <a:prstGeom prst="rect">
              <a:avLst/>
            </a:prstGeom>
          </p:spPr>
        </p:pic>
      </p:grp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0E1109D-64AA-0E41-8A25-BBD2C9DF88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6478" y="1604963"/>
            <a:ext cx="3657600" cy="12747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Logo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183D0114-C03A-D642-BBE9-2832347D3C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7760" y="3365428"/>
            <a:ext cx="3556318" cy="169400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i="1" kern="1200" dirty="0">
                <a:solidFill>
                  <a:srgbClr val="595959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US" dirty="0"/>
              <a:t>Add testimonial here…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642D2CD8-787F-2C4D-BF36-1FBBBF5E2F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1067" y="1317182"/>
            <a:ext cx="4747674" cy="101566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BatangChe"/>
                <a:cs typeface="Miriam Fixed"/>
              </a:defRPr>
            </a:lvl1pPr>
          </a:lstStyle>
          <a:p>
            <a:pPr lvl="0"/>
            <a:r>
              <a:rPr lang="en-US" dirty="0"/>
              <a:t>Insert description of problem here…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AF625200-5B74-274B-9062-6B21C5B960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1067" y="2993613"/>
            <a:ext cx="4747674" cy="101566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BatangChe"/>
                <a:cs typeface="Miriam Fixed"/>
              </a:defRPr>
            </a:lvl1pPr>
          </a:lstStyle>
          <a:p>
            <a:pPr lvl="0"/>
            <a:r>
              <a:rPr lang="en-US" dirty="0"/>
              <a:t>Insert description of problem here…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1E7AA092-D968-444C-AD47-654CF0D70C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41067" y="4753351"/>
            <a:ext cx="4747674" cy="114121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BatangChe"/>
                <a:cs typeface="Miriam Fixed"/>
              </a:defRPr>
            </a:lvl1pPr>
          </a:lstStyle>
          <a:p>
            <a:pPr lvl="0"/>
            <a:r>
              <a:rPr lang="en-US" dirty="0"/>
              <a:t>Insert description of problem here…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E920A64-ADED-B440-8ED8-87408EC98B84}"/>
              </a:ext>
            </a:extLst>
          </p:cNvPr>
          <p:cNvSpPr txBox="1">
            <a:spLocks/>
          </p:cNvSpPr>
          <p:nvPr userDrawn="1"/>
        </p:nvSpPr>
        <p:spPr>
          <a:xfrm>
            <a:off x="891840" y="3227182"/>
            <a:ext cx="706051" cy="3974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>
                <a:solidFill>
                  <a:srgbClr val="EE3A24"/>
                </a:solidFill>
                <a:latin typeface="Calibri"/>
                <a:cs typeface="Calibri"/>
              </a:rPr>
              <a:t>“</a:t>
            </a:r>
            <a:r>
              <a:rPr lang="en-US" sz="1200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lang="en-US" sz="120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endParaRPr lang="en-US" sz="4000" b="1">
              <a:solidFill>
                <a:srgbClr val="EE3A24"/>
              </a:solidFill>
              <a:latin typeface="Calibri"/>
              <a:cs typeface="Calibri"/>
            </a:endParaRP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F3724BD4-FB6F-0F42-9A7B-58D8FCB8D0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27760" y="5253037"/>
            <a:ext cx="3556318" cy="98520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200" b="1" i="0" kern="1200" cap="all" baseline="0" dirty="0">
                <a:solidFill>
                  <a:srgbClr val="595959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439561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yings">
    <p:bg>
      <p:bgPr>
        <a:solidFill>
          <a:srgbClr val="000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5B9DAA-64F9-5545-B3F9-3A850690C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448" y="0"/>
            <a:ext cx="12218448" cy="685800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AB79787-1A73-634E-A64C-525829F54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308" y="2006981"/>
            <a:ext cx="10515600" cy="1325563"/>
          </a:xfrm>
        </p:spPr>
        <p:txBody>
          <a:bodyPr anchor="t" anchorCtr="0">
            <a:noAutofit/>
          </a:bodyPr>
          <a:lstStyle>
            <a:lvl1pPr>
              <a:defRPr sz="48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enter slide title and choose rave orange in color palette for your emphasis point.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00B551-6813-614C-A530-AFC4D7EEDB44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42903"/>
            <a:chExt cx="2583843" cy="46068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07B91E-3A2E-AD47-8A83-014264015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3082" y="6348817"/>
              <a:ext cx="766699" cy="24342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B217C6A-992F-5843-AD03-E11612FBAB52}"/>
                </a:ext>
              </a:extLst>
            </p:cNvPr>
            <p:cNvSpPr/>
            <p:nvPr/>
          </p:nvSpPr>
          <p:spPr>
            <a:xfrm>
              <a:off x="9699597" y="6618925"/>
              <a:ext cx="2476960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Work Sans Light" pitchFamily="2" charset="77"/>
                  <a:ea typeface="Lato Light" panose="020F0502020204030203" pitchFamily="34" charset="0"/>
                  <a:cs typeface="Lato Light" panose="020F0502020204030203" pitchFamily="34" charset="0"/>
                </a:rPr>
                <a:t>CONFIDENTIAL  ©2020 Rave Mobile Safety  All Rights Reserved.</a:t>
              </a:r>
            </a:p>
          </p:txBody>
        </p:sp>
        <p:sp>
          <p:nvSpPr>
            <p:cNvPr id="18" name="Marcador de texto 4">
              <a:extLst>
                <a:ext uri="{FF2B5EF4-FFF2-40B4-BE49-F238E27FC236}">
                  <a16:creationId xmlns:a16="http://schemas.microsoft.com/office/drawing/2014/main" id="{5100E8F2-D653-5D43-A873-0C9472B784AA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4290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/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2792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E39C1C-BFAC-4A46-9215-F76D54D3A044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21883"/>
            <a:chExt cx="2583843" cy="4606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FB7ED7F-826A-5346-A74E-DAB2DDBF2626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0B5A84-6796-5845-B840-4B1C8EB66C13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B97057D-62BB-D94B-B156-481576486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4" name="Marcador de texto 4">
              <a:extLst>
                <a:ext uri="{FF2B5EF4-FFF2-40B4-BE49-F238E27FC236}">
                  <a16:creationId xmlns:a16="http://schemas.microsoft.com/office/drawing/2014/main" id="{64D3D8FD-ED0C-7D49-8F73-723909FE070A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102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1362783A-687B-1645-B062-2A9A244E1E3E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21883"/>
            <a:chExt cx="2583843" cy="46068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7BA1543-B38D-BB4A-91E4-9F8AE7B8871D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02A9082-BD3B-2C46-9647-25B84862EAD3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A8B3BE2-7FDE-7547-B859-C6D6A3DDA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70" name="Marcador de texto 4">
              <a:extLst>
                <a:ext uri="{FF2B5EF4-FFF2-40B4-BE49-F238E27FC236}">
                  <a16:creationId xmlns:a16="http://schemas.microsoft.com/office/drawing/2014/main" id="{E7E767D7-9B6E-644E-952D-60C83C6CFB85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E3F410E4-AF5B-874D-A92B-B9E4CC205C1C}"/>
              </a:ext>
            </a:extLst>
          </p:cNvPr>
          <p:cNvSpPr txBox="1">
            <a:spLocks/>
          </p:cNvSpPr>
          <p:nvPr userDrawn="1"/>
        </p:nvSpPr>
        <p:spPr>
          <a:xfrm>
            <a:off x="640166" y="223762"/>
            <a:ext cx="10908183" cy="56451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19DD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Leader in Critical Communication and Collaboration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4A46FC7-A3BD-DF46-B930-0DE272B0FFA5}"/>
              </a:ext>
            </a:extLst>
          </p:cNvPr>
          <p:cNvGrpSpPr/>
          <p:nvPr userDrawn="1"/>
        </p:nvGrpSpPr>
        <p:grpSpPr>
          <a:xfrm>
            <a:off x="588348" y="3805323"/>
            <a:ext cx="3503819" cy="2604495"/>
            <a:chOff x="588348" y="3805323"/>
            <a:chExt cx="3503819" cy="2604495"/>
          </a:xfrm>
        </p:grpSpPr>
        <p:pic>
          <p:nvPicPr>
            <p:cNvPr id="75" name="Picture 2" descr="Image result for trinity health">
              <a:extLst>
                <a:ext uri="{FF2B5EF4-FFF2-40B4-BE49-F238E27FC236}">
                  <a16:creationId xmlns:a16="http://schemas.microsoft.com/office/drawing/2014/main" id="{D8389138-A69D-E542-89D8-F48FDB816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052" y="5321661"/>
              <a:ext cx="1088157" cy="1088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Rounded Rectangle 9">
              <a:extLst>
                <a:ext uri="{FF2B5EF4-FFF2-40B4-BE49-F238E27FC236}">
                  <a16:creationId xmlns:a16="http://schemas.microsoft.com/office/drawing/2014/main" id="{BE83541A-8424-E34F-92B3-6D3B9CED120C}"/>
                </a:ext>
              </a:extLst>
            </p:cNvPr>
            <p:cNvSpPr/>
            <p:nvPr/>
          </p:nvSpPr>
          <p:spPr>
            <a:xfrm>
              <a:off x="588348" y="3919127"/>
              <a:ext cx="3503819" cy="2447626"/>
            </a:xfrm>
            <a:prstGeom prst="round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100" i="1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2D54A58-67E1-9944-B929-31D65359C7FA}"/>
                </a:ext>
              </a:extLst>
            </p:cNvPr>
            <p:cNvSpPr/>
            <p:nvPr/>
          </p:nvSpPr>
          <p:spPr>
            <a:xfrm>
              <a:off x="1793328" y="3805323"/>
              <a:ext cx="107137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spAutoFit/>
            </a:bodyPr>
            <a:lstStyle/>
            <a:p>
              <a:pPr algn="ctr" defTabSz="457200"/>
              <a:r>
                <a:rPr lang="en-US" sz="1400" b="1">
                  <a:solidFill>
                    <a:srgbClr val="142F71"/>
                  </a:solidFill>
                  <a:latin typeface="Calibri"/>
                  <a:cs typeface="Calibri"/>
                </a:rPr>
                <a:t>Healthcare</a:t>
              </a:r>
            </a:p>
          </p:txBody>
        </p:sp>
        <p:pic>
          <p:nvPicPr>
            <p:cNvPr id="78" name="Picture 4" descr="Image result for carle foundation hospital logo">
              <a:extLst>
                <a:ext uri="{FF2B5EF4-FFF2-40B4-BE49-F238E27FC236}">
                  <a16:creationId xmlns:a16="http://schemas.microsoft.com/office/drawing/2014/main" id="{350E092B-F2D1-E049-A63C-7CE18F9085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51411" y="5714998"/>
              <a:ext cx="809873" cy="265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0F3C849A-0FB6-3D40-839C-5615B6995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517" y="4958087"/>
              <a:ext cx="739698" cy="410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4533F151-C308-4F47-8C1C-8499C9ED1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866" y="4274132"/>
              <a:ext cx="1105794" cy="29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6DDAF8D7-3473-6947-9AD6-E60D29164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9202" y="4186727"/>
              <a:ext cx="976970" cy="530822"/>
            </a:xfrm>
            <a:prstGeom prst="rect">
              <a:avLst/>
            </a:prstGeom>
          </p:spPr>
        </p:pic>
        <p:pic>
          <p:nvPicPr>
            <p:cNvPr id="82" name="Picture 8" descr="Image result for trihealth">
              <a:extLst>
                <a:ext uri="{FF2B5EF4-FFF2-40B4-BE49-F238E27FC236}">
                  <a16:creationId xmlns:a16="http://schemas.microsoft.com/office/drawing/2014/main" id="{B0838743-F855-D243-8EED-FF035F7B2F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368" y="4023889"/>
              <a:ext cx="735666" cy="735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6" descr="Image result for baptist health">
              <a:extLst>
                <a:ext uri="{FF2B5EF4-FFF2-40B4-BE49-F238E27FC236}">
                  <a16:creationId xmlns:a16="http://schemas.microsoft.com/office/drawing/2014/main" id="{97745B87-871C-E949-A585-D8370A63A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2742" y="4937557"/>
              <a:ext cx="991240" cy="384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3" descr="hopkinslogoHighRes.jpg">
              <a:extLst>
                <a:ext uri="{FF2B5EF4-FFF2-40B4-BE49-F238E27FC236}">
                  <a16:creationId xmlns:a16="http://schemas.microsoft.com/office/drawing/2014/main" id="{40E714B7-20B2-E149-86CF-A31424625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285" y="4738645"/>
              <a:ext cx="1025169" cy="735666"/>
            </a:xfrm>
            <a:prstGeom prst="rect">
              <a:avLst/>
            </a:prstGeom>
          </p:spPr>
        </p:pic>
        <p:pic>
          <p:nvPicPr>
            <p:cNvPr id="85" name="Picture 2" descr="Brand">
              <a:extLst>
                <a:ext uri="{FF2B5EF4-FFF2-40B4-BE49-F238E27FC236}">
                  <a16:creationId xmlns:a16="http://schemas.microsoft.com/office/drawing/2014/main" id="{B6359340-78D6-5245-9A2B-5673E8C27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685" y="5865864"/>
              <a:ext cx="911028" cy="23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6" name="Picture 16" descr="Image result for designated safety act">
            <a:extLst>
              <a:ext uri="{FF2B5EF4-FFF2-40B4-BE49-F238E27FC236}">
                <a16:creationId xmlns:a16="http://schemas.microsoft.com/office/drawing/2014/main" id="{73841D29-E81C-964D-BC4D-8101333AB0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4678" y="2630381"/>
            <a:ext cx="1204937" cy="99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8" descr="Image result for certifiedsafety act">
            <a:extLst>
              <a:ext uri="{FF2B5EF4-FFF2-40B4-BE49-F238E27FC236}">
                <a16:creationId xmlns:a16="http://schemas.microsoft.com/office/drawing/2014/main" id="{F4F10C9A-0E47-8B41-A17B-E6109622D3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5046" y="1384085"/>
            <a:ext cx="1179479" cy="95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445753C9-BAF2-0D49-A50C-F2A0DE34C739}"/>
              </a:ext>
            </a:extLst>
          </p:cNvPr>
          <p:cNvGrpSpPr/>
          <p:nvPr userDrawn="1"/>
        </p:nvGrpSpPr>
        <p:grpSpPr>
          <a:xfrm>
            <a:off x="9815393" y="3918147"/>
            <a:ext cx="1029009" cy="1209546"/>
            <a:chOff x="10618721" y="3037024"/>
            <a:chExt cx="1153417" cy="1363452"/>
          </a:xfrm>
        </p:grpSpPr>
        <p:pic>
          <p:nvPicPr>
            <p:cNvPr id="89" name="Picture 20" descr="Image result for fedramp">
              <a:extLst>
                <a:ext uri="{FF2B5EF4-FFF2-40B4-BE49-F238E27FC236}">
                  <a16:creationId xmlns:a16="http://schemas.microsoft.com/office/drawing/2014/main" id="{F14C8762-0C9E-B048-8171-5D50D4F1F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721" y="3037024"/>
              <a:ext cx="1153417" cy="1153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F1F435A-31FD-9344-9257-4D58B0087A95}"/>
                </a:ext>
              </a:extLst>
            </p:cNvPr>
            <p:cNvSpPr txBox="1"/>
            <p:nvPr/>
          </p:nvSpPr>
          <p:spPr>
            <a:xfrm>
              <a:off x="10865022" y="4230837"/>
              <a:ext cx="640080" cy="169639"/>
            </a:xfrm>
            <a:prstGeom prst="rect">
              <a:avLst/>
            </a:prstGeom>
            <a:noFill/>
            <a:effectLst/>
          </p:spPr>
          <p:txBody>
            <a:bodyPr wrap="square" lIns="0" tIns="18288" rIns="0" bIns="18288" rtlCol="0" anchor="t"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en-US" sz="800" b="1">
                  <a:solidFill>
                    <a:srgbClr val="595959"/>
                  </a:solidFill>
                  <a:latin typeface="Calibri Light"/>
                  <a:ea typeface="ＭＳ Ｐゴシック"/>
                </a:rPr>
                <a:t>(</a:t>
              </a:r>
              <a:r>
                <a:rPr lang="en-US" sz="900" b="1">
                  <a:solidFill>
                    <a:srgbClr val="595959"/>
                  </a:solidFill>
                  <a:latin typeface="Calibri Light"/>
                  <a:ea typeface="ＭＳ Ｐゴシック"/>
                </a:rPr>
                <a:t>In</a:t>
              </a:r>
              <a:r>
                <a:rPr lang="en-US" sz="800" b="1">
                  <a:solidFill>
                    <a:srgbClr val="595959"/>
                  </a:solidFill>
                  <a:latin typeface="Calibri Light"/>
                  <a:ea typeface="ＭＳ Ｐゴシック"/>
                </a:rPr>
                <a:t> Process)</a:t>
              </a:r>
            </a:p>
          </p:txBody>
        </p:sp>
      </p:grpSp>
      <p:sp>
        <p:nvSpPr>
          <p:cNvPr id="91" name="Rounded Rectangle 8">
            <a:extLst>
              <a:ext uri="{FF2B5EF4-FFF2-40B4-BE49-F238E27FC236}">
                <a16:creationId xmlns:a16="http://schemas.microsoft.com/office/drawing/2014/main" id="{39512AAB-BE4D-E741-8216-E9D90CBC03D3}"/>
              </a:ext>
            </a:extLst>
          </p:cNvPr>
          <p:cNvSpPr/>
          <p:nvPr userDrawn="1"/>
        </p:nvSpPr>
        <p:spPr>
          <a:xfrm>
            <a:off x="4761232" y="970525"/>
            <a:ext cx="3503819" cy="2447626"/>
          </a:xfrm>
          <a:prstGeom prst="round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1100" i="1">
              <a:solidFill>
                <a:srgbClr val="6C6C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3687776-6F06-6242-9F3B-6426D9226A96}"/>
              </a:ext>
            </a:extLst>
          </p:cNvPr>
          <p:cNvSpPr/>
          <p:nvPr userDrawn="1"/>
        </p:nvSpPr>
        <p:spPr>
          <a:xfrm>
            <a:off x="5537379" y="892336"/>
            <a:ext cx="1974379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142F71"/>
                </a:solidFill>
                <a:latin typeface="Calibri"/>
                <a:cs typeface="Calibri"/>
              </a:rPr>
              <a:t>Higher Education / K-12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06839DFB-D228-C241-840B-D5805512E11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107319" y="2844463"/>
            <a:ext cx="1085222" cy="348611"/>
          </a:xfrm>
          <a:prstGeom prst="rect">
            <a:avLst/>
          </a:prstGeom>
        </p:spPr>
      </p:pic>
      <p:pic>
        <p:nvPicPr>
          <p:cNvPr id="94" name="Picture 14" descr="Image result for duke university logo">
            <a:extLst>
              <a:ext uri="{FF2B5EF4-FFF2-40B4-BE49-F238E27FC236}">
                <a16:creationId xmlns:a16="http://schemas.microsoft.com/office/drawing/2014/main" id="{83CEC210-3C30-BC4F-867A-A9FBCF8484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035" y="1343129"/>
            <a:ext cx="720824" cy="31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6" descr="Image result for nyu logo">
            <a:extLst>
              <a:ext uri="{FF2B5EF4-FFF2-40B4-BE49-F238E27FC236}">
                <a16:creationId xmlns:a16="http://schemas.microsoft.com/office/drawing/2014/main" id="{92CD9E83-001B-6443-9D9E-8A4FB3E333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0407" y="2829040"/>
            <a:ext cx="915456" cy="33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F2D78986-5396-6A49-AE42-3C93581CE005}"/>
              </a:ext>
            </a:extLst>
          </p:cNvPr>
          <p:cNvGrpSpPr/>
          <p:nvPr userDrawn="1"/>
        </p:nvGrpSpPr>
        <p:grpSpPr>
          <a:xfrm>
            <a:off x="7237475" y="2621792"/>
            <a:ext cx="720824" cy="636667"/>
            <a:chOff x="7162486" y="2472687"/>
            <a:chExt cx="720824" cy="636667"/>
          </a:xfrm>
        </p:grpSpPr>
        <p:pic>
          <p:nvPicPr>
            <p:cNvPr id="97" name="Picture 14" descr="North Lake Middle School">
              <a:extLst>
                <a:ext uri="{FF2B5EF4-FFF2-40B4-BE49-F238E27FC236}">
                  <a16:creationId xmlns:a16="http://schemas.microsoft.com/office/drawing/2014/main" id="{39500861-53EA-4646-9299-97105146C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859" y="2472687"/>
              <a:ext cx="383798" cy="45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Rounded Rectangle 82">
              <a:extLst>
                <a:ext uri="{FF2B5EF4-FFF2-40B4-BE49-F238E27FC236}">
                  <a16:creationId xmlns:a16="http://schemas.microsoft.com/office/drawing/2014/main" id="{6BEE81EF-A368-5842-BEC0-CCD06730B65C}"/>
                </a:ext>
              </a:extLst>
            </p:cNvPr>
            <p:cNvSpPr/>
            <p:nvPr/>
          </p:nvSpPr>
          <p:spPr>
            <a:xfrm>
              <a:off x="7162486" y="2905043"/>
              <a:ext cx="720824" cy="204311"/>
            </a:xfrm>
            <a:prstGeom prst="round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" b="1" dirty="0">
                  <a:solidFill>
                    <a:srgbClr val="6C6C6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North Lake </a:t>
              </a:r>
            </a:p>
            <a:p>
              <a:pPr algn="ctr"/>
              <a:r>
                <a:rPr lang="en-US" sz="600" b="1" dirty="0">
                  <a:solidFill>
                    <a:srgbClr val="6C6C6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Middle School</a:t>
              </a:r>
            </a:p>
          </p:txBody>
        </p:sp>
      </p:grpSp>
      <p:pic>
        <p:nvPicPr>
          <p:cNvPr id="99" name="Picture 2" descr="https://s3-us-west-2.amazonaws.com/ncs-ons10-us-west-2-159685838580-content-prd/ns1or_nb1_p/s3fs-public/Newtown-Public-Schools-rooster-seal.jpg">
            <a:extLst>
              <a:ext uri="{FF2B5EF4-FFF2-40B4-BE49-F238E27FC236}">
                <a16:creationId xmlns:a16="http://schemas.microsoft.com/office/drawing/2014/main" id="{72EBC2FA-1BEF-9C4E-8AE0-63873B1569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1283" y="1920155"/>
            <a:ext cx="583352" cy="58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3" descr="Brevard Public Schools logo">
            <a:extLst>
              <a:ext uri="{FF2B5EF4-FFF2-40B4-BE49-F238E27FC236}">
                <a16:creationId xmlns:a16="http://schemas.microsoft.com/office/drawing/2014/main" id="{BB10A0FA-82E1-D240-9370-666892FC2E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9416" y="1304720"/>
            <a:ext cx="720824" cy="5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C206FC89-7177-2C4C-B1F7-5E7D9F60B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9"/>
          <a:stretch/>
        </p:blipFill>
        <p:spPr>
          <a:xfrm>
            <a:off x="9447352" y="5361424"/>
            <a:ext cx="1767169" cy="632728"/>
          </a:xfrm>
          <a:prstGeom prst="rect">
            <a:avLst/>
          </a:prstGeom>
        </p:spPr>
      </p:pic>
      <p:sp>
        <p:nvSpPr>
          <p:cNvPr id="102" name="Rounded Rectangle 8">
            <a:extLst>
              <a:ext uri="{FF2B5EF4-FFF2-40B4-BE49-F238E27FC236}">
                <a16:creationId xmlns:a16="http://schemas.microsoft.com/office/drawing/2014/main" id="{724F0496-33F0-EA43-B074-BC8A3AC7D9B1}"/>
              </a:ext>
            </a:extLst>
          </p:cNvPr>
          <p:cNvSpPr/>
          <p:nvPr userDrawn="1"/>
        </p:nvSpPr>
        <p:spPr>
          <a:xfrm>
            <a:off x="8980741" y="1032728"/>
            <a:ext cx="2632963" cy="5194973"/>
          </a:xfrm>
          <a:prstGeom prst="round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1100" i="1">
              <a:solidFill>
                <a:srgbClr val="6C6C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CA16C82-914C-2044-AA6C-FB3959C6CF9A}"/>
              </a:ext>
            </a:extLst>
          </p:cNvPr>
          <p:cNvSpPr/>
          <p:nvPr userDrawn="1"/>
        </p:nvSpPr>
        <p:spPr>
          <a:xfrm>
            <a:off x="9508072" y="923437"/>
            <a:ext cx="157005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400" b="1">
                <a:solidFill>
                  <a:srgbClr val="142F71"/>
                </a:solidFill>
                <a:latin typeface="Calibri"/>
                <a:cs typeface="Calibri"/>
              </a:rPr>
              <a:t>     Certifications</a:t>
            </a:r>
            <a:endParaRPr lang="en-US"/>
          </a:p>
        </p:txBody>
      </p:sp>
      <p:pic>
        <p:nvPicPr>
          <p:cNvPr id="104" name="Graphic 7" descr="Wreath">
            <a:extLst>
              <a:ext uri="{FF2B5EF4-FFF2-40B4-BE49-F238E27FC236}">
                <a16:creationId xmlns:a16="http://schemas.microsoft.com/office/drawing/2014/main" id="{3947A0B3-CD1D-8F46-9A61-9E72542C546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615821" y="908697"/>
            <a:ext cx="240523" cy="240524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3C474FE-8CE9-F341-A01B-FFDEFE05206A}"/>
              </a:ext>
            </a:extLst>
          </p:cNvPr>
          <p:cNvGrpSpPr/>
          <p:nvPr userDrawn="1"/>
        </p:nvGrpSpPr>
        <p:grpSpPr>
          <a:xfrm>
            <a:off x="4776688" y="3805323"/>
            <a:ext cx="3503819" cy="2561430"/>
            <a:chOff x="4776688" y="3805323"/>
            <a:chExt cx="3503819" cy="2561430"/>
          </a:xfrm>
        </p:grpSpPr>
        <p:sp>
          <p:nvSpPr>
            <p:cNvPr id="106" name="Rounded Rectangle 10">
              <a:extLst>
                <a:ext uri="{FF2B5EF4-FFF2-40B4-BE49-F238E27FC236}">
                  <a16:creationId xmlns:a16="http://schemas.microsoft.com/office/drawing/2014/main" id="{9EE379F1-514C-F243-BEFB-446EEB2CC722}"/>
                </a:ext>
              </a:extLst>
            </p:cNvPr>
            <p:cNvSpPr/>
            <p:nvPr/>
          </p:nvSpPr>
          <p:spPr>
            <a:xfrm>
              <a:off x="4776688" y="3919127"/>
              <a:ext cx="3503819" cy="2447626"/>
            </a:xfrm>
            <a:prstGeom prst="round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100" i="1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3C67475-585E-C048-9338-09E43E38F65C}"/>
                </a:ext>
              </a:extLst>
            </p:cNvPr>
            <p:cNvSpPr/>
            <p:nvPr/>
          </p:nvSpPr>
          <p:spPr>
            <a:xfrm>
              <a:off x="5519235" y="3805323"/>
              <a:ext cx="201364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spAutoFit/>
            </a:bodyPr>
            <a:lstStyle/>
            <a:p>
              <a:pPr algn="ctr" defTabSz="457200"/>
              <a:r>
                <a:rPr lang="en-US" sz="1400" b="1" dirty="0">
                  <a:solidFill>
                    <a:srgbClr val="142F71"/>
                  </a:solidFill>
                  <a:latin typeface="Calibri"/>
                  <a:cs typeface="Calibri"/>
                </a:rPr>
                <a:t>Corporate</a:t>
              </a:r>
            </a:p>
          </p:txBody>
        </p:sp>
        <p:pic>
          <p:nvPicPr>
            <p:cNvPr id="108" name="Picture 16" descr="Image result for mattel logo">
              <a:extLst>
                <a:ext uri="{FF2B5EF4-FFF2-40B4-BE49-F238E27FC236}">
                  <a16:creationId xmlns:a16="http://schemas.microsoft.com/office/drawing/2014/main" id="{0E19FC38-310F-D342-ACDC-FEA038DBA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2004" y="4967982"/>
              <a:ext cx="597645" cy="567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18" descr="Image result for phillips 66 logo">
              <a:extLst>
                <a:ext uri="{FF2B5EF4-FFF2-40B4-BE49-F238E27FC236}">
                  <a16:creationId xmlns:a16="http://schemas.microsoft.com/office/drawing/2014/main" id="{DD3E51FC-D8FA-3C4A-AECB-82A14E4CB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4270" y="4208718"/>
              <a:ext cx="583595" cy="575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8" descr="Image result for general electric logo">
              <a:extLst>
                <a:ext uri="{FF2B5EF4-FFF2-40B4-BE49-F238E27FC236}">
                  <a16:creationId xmlns:a16="http://schemas.microsoft.com/office/drawing/2014/main" id="{215B56A6-7562-C447-BB3A-CDDFDF8D3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1540" y="4239169"/>
              <a:ext cx="550539" cy="520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8653967F-18C1-A041-96FA-F112B2B57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8660" y="5139411"/>
              <a:ext cx="1163899" cy="26442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8E49CD45-A54C-AB41-B4F4-B96F27874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205" y="5704309"/>
              <a:ext cx="831809" cy="457818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9C094B7F-97BB-5844-9D64-F550C2297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44414">
              <a:off x="4951348" y="4219669"/>
              <a:ext cx="1009185" cy="602421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1AE5A448-D49A-E64F-8EB5-BEB9CF2F1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0588" y="4925205"/>
              <a:ext cx="1069344" cy="593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" descr="Image result for dillards logo">
              <a:extLst>
                <a:ext uri="{FF2B5EF4-FFF2-40B4-BE49-F238E27FC236}">
                  <a16:creationId xmlns:a16="http://schemas.microsoft.com/office/drawing/2014/main" id="{4F19EEBC-BDAA-1D4F-82E1-54F3D0004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126" y="5783970"/>
              <a:ext cx="918030" cy="363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65012F2-4918-2D41-8D8C-965B231C09AD}"/>
              </a:ext>
            </a:extLst>
          </p:cNvPr>
          <p:cNvGrpSpPr/>
          <p:nvPr userDrawn="1"/>
        </p:nvGrpSpPr>
        <p:grpSpPr>
          <a:xfrm>
            <a:off x="589210" y="892336"/>
            <a:ext cx="3503819" cy="2525815"/>
            <a:chOff x="589210" y="892336"/>
            <a:chExt cx="3503819" cy="2525815"/>
          </a:xfrm>
        </p:grpSpPr>
        <p:sp>
          <p:nvSpPr>
            <p:cNvPr id="117" name="Rounded Rectangle 11">
              <a:extLst>
                <a:ext uri="{FF2B5EF4-FFF2-40B4-BE49-F238E27FC236}">
                  <a16:creationId xmlns:a16="http://schemas.microsoft.com/office/drawing/2014/main" id="{4F9D12AC-CF4B-764C-9A75-72BC1D8AC0A4}"/>
                </a:ext>
              </a:extLst>
            </p:cNvPr>
            <p:cNvSpPr/>
            <p:nvPr/>
          </p:nvSpPr>
          <p:spPr>
            <a:xfrm>
              <a:off x="589210" y="970525"/>
              <a:ext cx="3503819" cy="2447626"/>
            </a:xfrm>
            <a:prstGeom prst="round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100" i="1">
                <a:solidFill>
                  <a:srgbClr val="6C6C6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38A4D00-F282-2D40-9E8B-D61ABD13413C}"/>
                </a:ext>
              </a:extLst>
            </p:cNvPr>
            <p:cNvSpPr/>
            <p:nvPr/>
          </p:nvSpPr>
          <p:spPr>
            <a:xfrm>
              <a:off x="1212756" y="892336"/>
              <a:ext cx="226709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spAutoFit/>
            </a:bodyPr>
            <a:lstStyle/>
            <a:p>
              <a:pPr algn="ctr" defTabSz="457200"/>
              <a:r>
                <a:rPr lang="en-US" sz="1400" b="1">
                  <a:solidFill>
                    <a:srgbClr val="142F71"/>
                  </a:solidFill>
                  <a:latin typeface="Calibri"/>
                  <a:cs typeface="Calibri"/>
                </a:rPr>
                <a:t>State &amp; Local Government</a:t>
              </a:r>
            </a:p>
          </p:txBody>
        </p:sp>
        <p:pic>
          <p:nvPicPr>
            <p:cNvPr id="119" name="Picture 2" descr="Image result for michigan state police logo">
              <a:extLst>
                <a:ext uri="{FF2B5EF4-FFF2-40B4-BE49-F238E27FC236}">
                  <a16:creationId xmlns:a16="http://schemas.microsoft.com/office/drawing/2014/main" id="{4684A03A-C095-4C41-BABF-2ED6E74DE7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001" y="2677224"/>
              <a:ext cx="1013765" cy="594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18" descr="Image result for state of arkansas logo">
              <a:extLst>
                <a:ext uri="{FF2B5EF4-FFF2-40B4-BE49-F238E27FC236}">
                  <a16:creationId xmlns:a16="http://schemas.microsoft.com/office/drawing/2014/main" id="{9DCE3455-0C40-7749-878D-B952B78E3B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021" y="1185970"/>
              <a:ext cx="653487" cy="65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10" descr="Image result for louisville metro logo">
              <a:extLst>
                <a:ext uri="{FF2B5EF4-FFF2-40B4-BE49-F238E27FC236}">
                  <a16:creationId xmlns:a16="http://schemas.microsoft.com/office/drawing/2014/main" id="{38B90A5D-2A7F-9E48-A71D-58B5BC36A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211" y="1861761"/>
              <a:ext cx="632439" cy="632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20" descr="Image result for district of columbia logo">
              <a:extLst>
                <a:ext uri="{FF2B5EF4-FFF2-40B4-BE49-F238E27FC236}">
                  <a16:creationId xmlns:a16="http://schemas.microsoft.com/office/drawing/2014/main" id="{ECF7FC5C-CDA2-2A43-AA0F-7A910F6E1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956" y="2608004"/>
              <a:ext cx="679054" cy="679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6927EDA1-45B2-EA4A-ADCB-9BF9B74E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640" y="1937504"/>
              <a:ext cx="615776" cy="615776"/>
            </a:xfrm>
            <a:prstGeom prst="rect">
              <a:avLst/>
            </a:prstGeom>
          </p:spPr>
        </p:pic>
        <p:pic>
          <p:nvPicPr>
            <p:cNvPr id="124" name="Picture 2" descr="Image result for oklahoma state seal">
              <a:extLst>
                <a:ext uri="{FF2B5EF4-FFF2-40B4-BE49-F238E27FC236}">
                  <a16:creationId xmlns:a16="http://schemas.microsoft.com/office/drawing/2014/main" id="{6D4FCE74-C1C5-F14D-BFE7-1C9A44BE08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410" y="1186727"/>
              <a:ext cx="612028" cy="61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4" descr="Image result for state of louisiana seal">
              <a:extLst>
                <a:ext uri="{FF2B5EF4-FFF2-40B4-BE49-F238E27FC236}">
                  <a16:creationId xmlns:a16="http://schemas.microsoft.com/office/drawing/2014/main" id="{CC8CBD4D-A9A9-DB46-BA4D-7835053519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981" y="1164546"/>
              <a:ext cx="628365" cy="628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6" descr="City of seattle Logos">
              <a:extLst>
                <a:ext uri="{FF2B5EF4-FFF2-40B4-BE49-F238E27FC236}">
                  <a16:creationId xmlns:a16="http://schemas.microsoft.com/office/drawing/2014/main" id="{B7F42CC5-4E76-3842-98FF-15B3E35B29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798" y="1645070"/>
              <a:ext cx="1168496" cy="1168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2" descr="New York City Police Department - Wikipedia">
              <a:extLst>
                <a:ext uri="{FF2B5EF4-FFF2-40B4-BE49-F238E27FC236}">
                  <a16:creationId xmlns:a16="http://schemas.microsoft.com/office/drawing/2014/main" id="{10117EED-A7D7-D842-AA05-ED34BB61A8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427" y="2647205"/>
              <a:ext cx="537789" cy="672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8" name="Picture 127" descr="osu.png">
            <a:extLst>
              <a:ext uri="{FF2B5EF4-FFF2-40B4-BE49-F238E27FC236}">
                <a16:creationId xmlns:a16="http://schemas.microsoft.com/office/drawing/2014/main" id="{06FB1BFC-3210-F844-B7D7-4450C0DE3AB0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434" y="1239151"/>
            <a:ext cx="592265" cy="582630"/>
          </a:xfrm>
          <a:prstGeom prst="rect">
            <a:avLst/>
          </a:prstGeom>
        </p:spPr>
      </p:pic>
      <p:pic>
        <p:nvPicPr>
          <p:cNvPr id="129" name="Picture 128" descr="MIT.png">
            <a:extLst>
              <a:ext uri="{FF2B5EF4-FFF2-40B4-BE49-F238E27FC236}">
                <a16:creationId xmlns:a16="http://schemas.microsoft.com/office/drawing/2014/main" id="{26DD21BA-F70A-AD49-8755-6B3EC10D4ED1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567" y="1906255"/>
            <a:ext cx="1019336" cy="679557"/>
          </a:xfrm>
          <a:prstGeom prst="rect">
            <a:avLst/>
          </a:prstGeom>
        </p:spPr>
      </p:pic>
      <p:pic>
        <p:nvPicPr>
          <p:cNvPr id="130" name="Picture 129" descr="monthclair state.jpeg">
            <a:extLst>
              <a:ext uri="{FF2B5EF4-FFF2-40B4-BE49-F238E27FC236}">
                <a16:creationId xmlns:a16="http://schemas.microsoft.com/office/drawing/2014/main" id="{331DF155-0D6D-A946-AAEC-5EEFF1AE40E9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757" y="2049983"/>
            <a:ext cx="1378639" cy="300238"/>
          </a:xfrm>
          <a:prstGeom prst="rect">
            <a:avLst/>
          </a:prstGeom>
        </p:spPr>
      </p:pic>
      <p:pic>
        <p:nvPicPr>
          <p:cNvPr id="131" name="Picture 2" descr="Amway – Logos Download">
            <a:extLst>
              <a:ext uri="{FF2B5EF4-FFF2-40B4-BE49-F238E27FC236}">
                <a16:creationId xmlns:a16="http://schemas.microsoft.com/office/drawing/2014/main" id="{A60CAF00-97E1-DB4A-8F52-EDA79B4591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3397" y="5809142"/>
            <a:ext cx="889695" cy="31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09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425D-FFBE-FE47-9F3B-0598A1976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F550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D4F3B-71F9-B746-8048-9DC4B5704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1298"/>
            <a:ext cx="10515600" cy="487566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1F1008-FE48-AA4E-AFCE-2F7E07154084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21883"/>
            <a:chExt cx="2583843" cy="4606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5BA92E-A4EC-4841-81B4-03017D4AC976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E703AE-F974-1B48-B817-BE2FB8575D09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4A427A3-DF2C-0044-ACF8-52C758C5C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12" name="Marcador de texto 4">
              <a:extLst>
                <a:ext uri="{FF2B5EF4-FFF2-40B4-BE49-F238E27FC236}">
                  <a16:creationId xmlns:a16="http://schemas.microsoft.com/office/drawing/2014/main" id="{92085C8D-908F-C240-89B4-451DEDEACAEB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90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FEE17F-6BFC-8949-AF87-9ABEF2005D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65CDE5-37A3-6B40-BD17-2C9BBC2CCB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363228"/>
            <a:ext cx="10515600" cy="2852737"/>
          </a:xfrm>
        </p:spPr>
        <p:txBody>
          <a:bodyPr anchor="b">
            <a:normAutofit/>
          </a:bodyPr>
          <a:lstStyle>
            <a:lvl1pPr>
              <a:defRPr sz="5400" b="1" i="0" cap="all" baseline="0">
                <a:solidFill>
                  <a:srgbClr val="06257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F934C-D4D4-2A46-8053-D1AD3B4D9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4295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298DE7-EEEC-D143-95A9-F4C9113C1CA2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21883"/>
            <a:chExt cx="2583843" cy="4606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36CAC31-A055-B740-8E67-EDC28B0A461A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B40EBF7-DA1C-6148-90D2-E462E0032CE4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4DFCE63-3739-9746-A2A8-CCA32B38F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12" name="Marcador de texto 4">
              <a:extLst>
                <a:ext uri="{FF2B5EF4-FFF2-40B4-BE49-F238E27FC236}">
                  <a16:creationId xmlns:a16="http://schemas.microsoft.com/office/drawing/2014/main" id="{5E307E9A-D363-7543-8FE4-CE4C88F3141E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59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A3266-03E8-044A-86D2-D6B001C78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F55000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D386F-7B32-824E-9E65-366C6F520AC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678B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82DCA-569D-9C4D-B11F-856C7B21A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4F6E9-23B6-5542-A66C-042D8B9C878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678B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097543-7213-E148-8F22-93F231F7E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2ED087-073B-F948-89C2-88D143F1D901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21883"/>
            <a:chExt cx="2583843" cy="4606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71CC37-8ADF-6747-86F0-C0EBB132988B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D6EE3E2-24C0-3043-A243-30531016DAFF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EC324B4-6BEB-9D49-847C-819506C5F3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12" name="Marcador de texto 4">
              <a:extLst>
                <a:ext uri="{FF2B5EF4-FFF2-40B4-BE49-F238E27FC236}">
                  <a16:creationId xmlns:a16="http://schemas.microsoft.com/office/drawing/2014/main" id="{B92E36E6-2925-264B-BE7E-CADA7DEA3039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882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58F1-62E5-F14D-8D4F-D8AE40DF6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>
                <a:solidFill>
                  <a:srgbClr val="F55000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0AA2A1-414D-C741-8E87-2E25CB859FA4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21883"/>
            <a:chExt cx="2583843" cy="4606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00F90F-8A64-CB47-A93C-7F4D241CC2E9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9CE32FE-BE04-274E-A1C4-CB72AC0F7F4A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3D3ADB6-03B6-3A47-9EFA-58A803527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8" name="Marcador de texto 4">
              <a:extLst>
                <a:ext uri="{FF2B5EF4-FFF2-40B4-BE49-F238E27FC236}">
                  <a16:creationId xmlns:a16="http://schemas.microsoft.com/office/drawing/2014/main" id="{00CE3680-8C1E-D34B-9F26-696CF93E1D51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825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ngula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4823F4-DC0F-9F48-A485-E1BB398976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B841D6-B6C6-DF4C-BF36-8ED402A72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8192452" cy="839093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707AE-A2B6-604F-9527-C3E13928C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6880" y="1753492"/>
            <a:ext cx="5838508" cy="4107557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C96E7B-FCF8-7E45-8B4A-C5DEB9BC4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53492"/>
            <a:ext cx="4209732" cy="4115496"/>
          </a:xfrm>
        </p:spPr>
        <p:txBody>
          <a:bodyPr>
            <a:normAutofit/>
          </a:bodyPr>
          <a:lstStyle>
            <a:lvl1pPr marL="285750" indent="-285750">
              <a:buClr>
                <a:srgbClr val="EE3A24"/>
              </a:buClr>
              <a:buFont typeface="Arial" panose="020B0604020202020204" pitchFamily="34" charset="0"/>
              <a:buChar char="•"/>
              <a:defRPr sz="1800" b="1">
                <a:solidFill>
                  <a:srgbClr val="062572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2CC93F-D5DE-BF4E-97B6-8EDF6065C40E}"/>
              </a:ext>
            </a:extLst>
          </p:cNvPr>
          <p:cNvGrpSpPr/>
          <p:nvPr userDrawn="1"/>
        </p:nvGrpSpPr>
        <p:grpSpPr>
          <a:xfrm>
            <a:off x="55050" y="6321883"/>
            <a:ext cx="2583843" cy="460688"/>
            <a:chOff x="9699597" y="6321883"/>
            <a:chExt cx="2583843" cy="4606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C2601E5-E558-754A-95AC-2BF8CAE8AD93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EC52B5E-8890-8248-8766-418BF3592E58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FDC7F43-9D5A-584B-B94D-927C117BB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13" name="Marcador de texto 4">
              <a:extLst>
                <a:ext uri="{FF2B5EF4-FFF2-40B4-BE49-F238E27FC236}">
                  <a16:creationId xmlns:a16="http://schemas.microsoft.com/office/drawing/2014/main" id="{9BC19A2B-9442-AC4B-99EE-DAF4A6CE4F90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72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gul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0AAA11-AD9E-2042-BC76-DE83A7C5A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43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707AE-A2B6-604F-9527-C3E13928C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5042" y="1662724"/>
            <a:ext cx="5502718" cy="4564443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3F3B0B-097D-E14D-B419-48EEE98062E5}"/>
              </a:ext>
            </a:extLst>
          </p:cNvPr>
          <p:cNvGrpSpPr/>
          <p:nvPr userDrawn="1"/>
        </p:nvGrpSpPr>
        <p:grpSpPr>
          <a:xfrm>
            <a:off x="9699597" y="6321883"/>
            <a:ext cx="2573683" cy="460688"/>
            <a:chOff x="9699597" y="6321883"/>
            <a:chExt cx="2573683" cy="4606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4CB7C36-7411-9C4F-94A0-87B7FE7D1100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70F7577-A5CA-9C4E-87F6-DE472B2175FF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8772567-B91C-DF49-8D9D-3CF56AD6E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18" name="Marcador de texto 4">
              <a:extLst>
                <a:ext uri="{FF2B5EF4-FFF2-40B4-BE49-F238E27FC236}">
                  <a16:creationId xmlns:a16="http://schemas.microsoft.com/office/drawing/2014/main" id="{E3369192-C597-A141-A8C5-6AD44B9FCC37}"/>
                </a:ext>
              </a:extLst>
            </p:cNvPr>
            <p:cNvSpPr txBox="1">
              <a:spLocks/>
            </p:cNvSpPr>
            <p:nvPr/>
          </p:nvSpPr>
          <p:spPr>
            <a:xfrm>
              <a:off x="1071644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0B7BD06-337F-EE4F-A596-3158D771F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6240" y="457200"/>
            <a:ext cx="8727440" cy="839093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51C4672-426B-A045-B4F9-010B30AAA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81788" y="1662724"/>
            <a:ext cx="4981892" cy="4206264"/>
          </a:xfrm>
        </p:spPr>
        <p:txBody>
          <a:bodyPr>
            <a:normAutofit/>
          </a:bodyPr>
          <a:lstStyle>
            <a:lvl1pPr marL="285750" indent="-285750">
              <a:buClr>
                <a:srgbClr val="EE3A24"/>
              </a:buClr>
              <a:buFont typeface="Arial" panose="020B0604020202020204" pitchFamily="34" charset="0"/>
              <a:buChar char="•"/>
              <a:defRPr sz="1800" b="1">
                <a:solidFill>
                  <a:srgbClr val="062572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4052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2CD8162-FD50-734A-87AB-B8D35820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43753"/>
            <a:ext cx="9502775" cy="918728"/>
          </a:xfrm>
        </p:spPr>
        <p:txBody>
          <a:bodyPr anchor="t">
            <a:normAutofit/>
          </a:bodyPr>
          <a:lstStyle>
            <a:lvl1pPr>
              <a:defRPr sz="5400" b="1" i="0" cap="all" baseline="0">
                <a:solidFill>
                  <a:srgbClr val="06257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359731C-5647-1246-A5F5-416FBBA722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555756"/>
            <a:ext cx="10515600" cy="350415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content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7F6EA9-004B-B241-942E-E184E6E1D1BA}"/>
              </a:ext>
            </a:extLst>
          </p:cNvPr>
          <p:cNvGrpSpPr/>
          <p:nvPr userDrawn="1"/>
        </p:nvGrpSpPr>
        <p:grpSpPr>
          <a:xfrm>
            <a:off x="9699597" y="6321883"/>
            <a:ext cx="2583843" cy="460688"/>
            <a:chOff x="9699597" y="6321883"/>
            <a:chExt cx="2583843" cy="4606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917AF80-9293-9640-BBD2-273A8B40BF9F}"/>
                </a:ext>
              </a:extLst>
            </p:cNvPr>
            <p:cNvGrpSpPr/>
            <p:nvPr/>
          </p:nvGrpSpPr>
          <p:grpSpPr>
            <a:xfrm>
              <a:off x="9699597" y="6326613"/>
              <a:ext cx="2476960" cy="455958"/>
              <a:chOff x="9699597" y="6326613"/>
              <a:chExt cx="2476960" cy="45595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9FFDA45-905D-C244-845A-C553C8CDAA07}"/>
                  </a:ext>
                </a:extLst>
              </p:cNvPr>
              <p:cNvSpPr/>
              <p:nvPr/>
            </p:nvSpPr>
            <p:spPr>
              <a:xfrm>
                <a:off x="9699597" y="6597905"/>
                <a:ext cx="2476960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ork Sans Light" pitchFamily="2" charset="77"/>
                    <a:ea typeface="Lato Light" panose="020F0502020204030203" pitchFamily="34" charset="0"/>
                    <a:cs typeface="Lato Light" panose="020F0502020204030203" pitchFamily="34" charset="0"/>
                  </a:rPr>
                  <a:t>CONFIDENTIAL  ©2020 Rave Mobile Safety  All Rights Reserved.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07BFF8-64A1-CA4A-8AAA-D83D18310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00015" y="6326613"/>
                <a:ext cx="794607" cy="250154"/>
              </a:xfrm>
              <a:prstGeom prst="rect">
                <a:avLst/>
              </a:prstGeom>
            </p:spPr>
          </p:pic>
        </p:grpSp>
        <p:sp>
          <p:nvSpPr>
            <p:cNvPr id="15" name="Marcador de texto 4">
              <a:extLst>
                <a:ext uri="{FF2B5EF4-FFF2-40B4-BE49-F238E27FC236}">
                  <a16:creationId xmlns:a16="http://schemas.microsoft.com/office/drawing/2014/main" id="{61499C78-EE71-8546-9636-850819C1EAA1}"/>
                </a:ext>
              </a:extLst>
            </p:cNvPr>
            <p:cNvSpPr txBox="1">
              <a:spLocks/>
            </p:cNvSpPr>
            <p:nvPr/>
          </p:nvSpPr>
          <p:spPr>
            <a:xfrm>
              <a:off x="10726605" y="6321883"/>
              <a:ext cx="1556835" cy="267770"/>
            </a:xfrm>
            <a:prstGeom prst="rect">
              <a:avLst/>
            </a:prstGeom>
            <a:no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1150" b="1">
                  <a:solidFill>
                    <a:schemeClr val="bg1">
                      <a:lumMod val="50000"/>
                    </a:schemeClr>
                  </a:solidFill>
                  <a:latin typeface="Oswald" pitchFamily="2" charset="77"/>
                  <a:ea typeface="Lato Black" charset="0"/>
                  <a:cs typeface="Lato Black" charset="0"/>
                </a:rPr>
                <a:t>Do all you can today</a:t>
              </a:r>
              <a:r>
                <a:rPr lang="es-ES_tradnl" sz="1150" b="1">
                  <a:solidFill>
                    <a:srgbClr val="EE3A24"/>
                  </a:solidFill>
                  <a:latin typeface="Oswald" pitchFamily="2" charset="77"/>
                  <a:ea typeface="Lato Black" charset="0"/>
                  <a:cs typeface="Lato Black" charset="0"/>
                </a:rPr>
                <a:t>.</a:t>
              </a:r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35B68A7-34EF-424F-9CAE-B6E52BF062F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4549" y="827403"/>
            <a:ext cx="9490075" cy="458472"/>
          </a:xfrm>
        </p:spPr>
        <p:txBody>
          <a:bodyPr>
            <a:normAutofit/>
          </a:bodyPr>
          <a:lstStyle>
            <a:lvl1pPr marL="0" indent="0">
              <a:buNone/>
              <a:defRPr sz="1600" b="1" cap="all" baseline="0">
                <a:solidFill>
                  <a:srgbClr val="00B20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225AD23B-219F-344E-B70D-E1ECBCD78B09}"/>
              </a:ext>
            </a:extLst>
          </p:cNvPr>
          <p:cNvSpPr/>
          <p:nvPr userDrawn="1"/>
        </p:nvSpPr>
        <p:spPr>
          <a:xfrm rot="16200000">
            <a:off x="10675977" y="-81356"/>
            <a:ext cx="1438275" cy="1600985"/>
          </a:xfrm>
          <a:prstGeom prst="triangle">
            <a:avLst>
              <a:gd name="adj" fmla="val 100000"/>
            </a:avLst>
          </a:prstGeom>
          <a:solidFill>
            <a:srgbClr val="00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C8FB97B8-C77A-5B4F-A169-6FD8CD3A4684}"/>
              </a:ext>
            </a:extLst>
          </p:cNvPr>
          <p:cNvSpPr/>
          <p:nvPr userDrawn="1"/>
        </p:nvSpPr>
        <p:spPr>
          <a:xfrm rot="5400000">
            <a:off x="64511" y="5869487"/>
            <a:ext cx="918728" cy="1047750"/>
          </a:xfrm>
          <a:prstGeom prst="triangle">
            <a:avLst>
              <a:gd name="adj" fmla="val 100000"/>
            </a:avLst>
          </a:prstGeom>
          <a:solidFill>
            <a:srgbClr val="00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41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F7D60-65BB-874A-A3A3-9DB8380A9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2D682-2F53-4F43-BD7B-78E4940B4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74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3" r:id="rId5"/>
    <p:sldLayoutId id="2147483654" r:id="rId6"/>
    <p:sldLayoutId id="2147483657" r:id="rId7"/>
    <p:sldLayoutId id="2147483671" r:id="rId8"/>
    <p:sldLayoutId id="2147483680" r:id="rId9"/>
    <p:sldLayoutId id="2147483681" r:id="rId10"/>
    <p:sldLayoutId id="2147483676" r:id="rId11"/>
    <p:sldLayoutId id="2147483675" r:id="rId12"/>
    <p:sldLayoutId id="2147483677" r:id="rId13"/>
    <p:sldLayoutId id="2147483678" r:id="rId14"/>
    <p:sldLayoutId id="2147483684" r:id="rId15"/>
    <p:sldLayoutId id="214748367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64BA66-0A61-AD4D-A2AE-0CE18336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308" y="2006981"/>
            <a:ext cx="10515600" cy="3725999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Black"/>
                <a:cs typeface="Arial Black"/>
              </a:rPr>
              <a:t>RAVE GUARDIAN MOBILE APP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06F353-4ED5-BA4E-BFA6-DC77F85B7DA8}"/>
              </a:ext>
            </a:extLst>
          </p:cNvPr>
          <p:cNvSpPr/>
          <p:nvPr/>
        </p:nvSpPr>
        <p:spPr>
          <a:xfrm>
            <a:off x="1066800" y="1427541"/>
            <a:ext cx="2481943" cy="402368"/>
          </a:xfrm>
          <a:prstGeom prst="rect">
            <a:avLst/>
          </a:prstGeom>
          <a:solidFill>
            <a:srgbClr val="EE3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D8018E98-D0D6-B242-A232-DF5FDE41B495}"/>
              </a:ext>
            </a:extLst>
          </p:cNvPr>
          <p:cNvSpPr txBox="1">
            <a:spLocks/>
          </p:cNvSpPr>
          <p:nvPr/>
        </p:nvSpPr>
        <p:spPr>
          <a:xfrm>
            <a:off x="923308" y="1470688"/>
            <a:ext cx="10081120" cy="623248"/>
          </a:xfrm>
          <a:prstGeom prst="rect">
            <a:avLst/>
          </a:prstGeom>
          <a:noFill/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s-ES_tradnl" sz="1800" cap="all" dirty="0">
                <a:solidFill>
                  <a:schemeClr val="bg1"/>
                </a:solidFill>
                <a:latin typeface="Arial"/>
                <a:ea typeface="Lato Black" charset="0"/>
                <a:cs typeface="Arial"/>
              </a:rPr>
              <a:t>   </a:t>
            </a:r>
            <a:r>
              <a:rPr lang="es-ES_tradnl" sz="1600" cap="all" dirty="0">
                <a:solidFill>
                  <a:schemeClr val="bg1"/>
                </a:solidFill>
                <a:latin typeface="Arial"/>
                <a:ea typeface="Lato Black" charset="0"/>
                <a:cs typeface="Arial"/>
              </a:rPr>
              <a:t>RAVE MOBILE SAFETY</a:t>
            </a:r>
          </a:p>
        </p:txBody>
      </p:sp>
    </p:spTree>
    <p:extLst>
      <p:ext uri="{BB962C8B-B14F-4D97-AF65-F5344CB8AC3E}">
        <p14:creationId xmlns:p14="http://schemas.microsoft.com/office/powerpoint/2010/main" val="123689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DF3685-42CD-C249-8F29-1D2826AD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38" y="703060"/>
            <a:ext cx="10515600" cy="2852737"/>
          </a:xfrm>
        </p:spPr>
        <p:txBody>
          <a:bodyPr anchor="t"/>
          <a:lstStyle/>
          <a:p>
            <a:r>
              <a:rPr lang="en-US" dirty="0"/>
              <a:t>Get started today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54439-FA82-BF4F-82F9-B4F3D147B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8517" y="2002617"/>
            <a:ext cx="4136967" cy="2506981"/>
          </a:xfrm>
        </p:spPr>
        <p:txBody>
          <a:bodyPr>
            <a:noAutofit/>
          </a:bodyPr>
          <a:lstStyle/>
          <a:p>
            <a:pPr marL="342900" indent="-342900">
              <a:spcBef>
                <a:spcPts val="1200"/>
              </a:spcBef>
              <a:buClr>
                <a:srgbClr val="EF3900"/>
              </a:buClr>
              <a:buFont typeface="Arial" panose="020B0604020202020204" pitchFamily="34" charset="0"/>
              <a:buChar char="•"/>
            </a:pPr>
            <a:r>
              <a:rPr lang="en-US" dirty="0"/>
              <a:t>Signing up is a quick and simple 2-step process</a:t>
            </a:r>
          </a:p>
          <a:p>
            <a:pPr marL="342900" indent="-342900">
              <a:spcBef>
                <a:spcPts val="1200"/>
              </a:spcBef>
              <a:buClr>
                <a:srgbClr val="EF3900"/>
              </a:buClr>
              <a:buFont typeface="Arial" panose="020B0604020202020204" pitchFamily="34" charset="0"/>
              <a:buChar char="•"/>
            </a:pPr>
            <a:r>
              <a:rPr lang="en-US" dirty="0"/>
              <a:t>Download the Rave Guardian Mobile App from the Apple Store or Google 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is_this_you.png">
            <a:extLst>
              <a:ext uri="{FF2B5EF4-FFF2-40B4-BE49-F238E27FC236}">
                <a16:creationId xmlns:a16="http://schemas.microsoft.com/office/drawing/2014/main" id="{CBBC3EC8-AFFB-DE43-8510-1CC431F7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2" y="1906875"/>
            <a:ext cx="2497166" cy="44394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60C14272-BE60-3844-B84F-F7554805E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76" y="3979271"/>
            <a:ext cx="2485736" cy="962221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CCC4C4-764E-934D-9F24-EC915C329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566" y="4139642"/>
            <a:ext cx="1908405" cy="64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9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770E3-AB5D-7240-AA71-089444F7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r>
              <a:rPr lang="en-US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707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F7DA8-625D-9B41-B58D-AA2F92675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67" y="338722"/>
            <a:ext cx="11137543" cy="918728"/>
          </a:xfrm>
        </p:spPr>
        <p:txBody>
          <a:bodyPr>
            <a:noAutofit/>
          </a:bodyPr>
          <a:lstStyle/>
          <a:p>
            <a:r>
              <a:rPr lang="en-US" sz="4000" dirty="0"/>
              <a:t>Rave Guardian App features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4E8ACC-7CF0-2444-B5AE-EE7F01B19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575" y="859972"/>
            <a:ext cx="3244850" cy="5870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611E27-8487-F948-9050-99F509EDED0E}"/>
              </a:ext>
            </a:extLst>
          </p:cNvPr>
          <p:cNvSpPr txBox="1"/>
          <p:nvPr/>
        </p:nvSpPr>
        <p:spPr>
          <a:xfrm>
            <a:off x="7842977" y="3623301"/>
            <a:ext cx="27054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Campus Directory 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Contact information, hours of operation, address, and more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0ACCB-FCE3-BD40-AB44-48E4A5EF8603}"/>
              </a:ext>
            </a:extLst>
          </p:cNvPr>
          <p:cNvSpPr txBox="1"/>
          <p:nvPr/>
        </p:nvSpPr>
        <p:spPr>
          <a:xfrm>
            <a:off x="1719393" y="3613441"/>
            <a:ext cx="26590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Safety Timer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Virtual campus safety escort 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213964-5F75-2543-B939-5834770E9F40}"/>
              </a:ext>
            </a:extLst>
          </p:cNvPr>
          <p:cNvSpPr txBox="1"/>
          <p:nvPr/>
        </p:nvSpPr>
        <p:spPr>
          <a:xfrm>
            <a:off x="7842977" y="1923337"/>
            <a:ext cx="27054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Text Campus Police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Two-way communication with optional anonymous mode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3EE96F-1C8B-754C-A6E9-F19FC5D7DD21}"/>
              </a:ext>
            </a:extLst>
          </p:cNvPr>
          <p:cNvSpPr txBox="1"/>
          <p:nvPr/>
        </p:nvSpPr>
        <p:spPr>
          <a:xfrm>
            <a:off x="7908503" y="5249901"/>
            <a:ext cx="25395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Emergency Call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One-click emergency dial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038AFA-217E-4C45-9A05-03A2A1FBF754}"/>
              </a:ext>
            </a:extLst>
          </p:cNvPr>
          <p:cNvSpPr txBox="1"/>
          <p:nvPr/>
        </p:nvSpPr>
        <p:spPr>
          <a:xfrm>
            <a:off x="1719393" y="5106065"/>
            <a:ext cx="25641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Campus Content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Important resources, documents, maps, etc. 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BE9983-FB86-464A-AC8C-8FCAE00195FB}"/>
              </a:ext>
            </a:extLst>
          </p:cNvPr>
          <p:cNvSpPr txBox="1"/>
          <p:nvPr/>
        </p:nvSpPr>
        <p:spPr>
          <a:xfrm>
            <a:off x="1719393" y="1923337"/>
            <a:ext cx="2754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Inbox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Receive timely campus notifications and updates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3" name="Picture 22" descr="A picture containing clock&#10;&#10;Description automatically generated">
            <a:extLst>
              <a:ext uri="{FF2B5EF4-FFF2-40B4-BE49-F238E27FC236}">
                <a16:creationId xmlns:a16="http://schemas.microsoft.com/office/drawing/2014/main" id="{A33E0BC4-DA15-8744-BDBE-0573DC80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175" y="2910803"/>
            <a:ext cx="667512" cy="66751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EEEEBB-76DE-324C-BC95-227BBD0B7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445" y="1226918"/>
            <a:ext cx="668495" cy="668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A47E56A7-4C99-AC47-BA14-4E0BDA90A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19" y="1227282"/>
            <a:ext cx="668131" cy="66813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306C2F-8A62-1A47-AC5B-529CEB7E7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4534" y="4582389"/>
            <a:ext cx="667512" cy="66751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C2A15C63-B4D7-C94D-B7EE-E57B90154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2428" y="2955789"/>
            <a:ext cx="667512" cy="66751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7F614C16-9472-504F-8238-ADB7542873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5175" y="4389812"/>
            <a:ext cx="667512" cy="66751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666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EB74D-9DA8-4140-9A90-898DE8CA6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5171"/>
            <a:ext cx="8192452" cy="839093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Never Walk Alone</a:t>
            </a:r>
            <a:br>
              <a:rPr lang="en-US" sz="4400" dirty="0">
                <a:solidFill>
                  <a:schemeClr val="accent2"/>
                </a:solidFill>
              </a:rPr>
            </a:br>
            <a:br>
              <a:rPr lang="en-US" sz="4400" dirty="0">
                <a:solidFill>
                  <a:schemeClr val="accent2"/>
                </a:solidFill>
              </a:rPr>
            </a:b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7C86C3-BDC0-6642-AEC8-A9D45D77B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54264"/>
            <a:ext cx="5725889" cy="4115496"/>
          </a:xfrm>
        </p:spPr>
        <p:txBody>
          <a:bodyPr>
            <a:normAutofit/>
          </a:bodyPr>
          <a:lstStyle/>
          <a:p>
            <a:r>
              <a:rPr lang="en-US" sz="2000" dirty="0"/>
              <a:t>Added layer of safety on-campus &amp; off-campus</a:t>
            </a:r>
          </a:p>
          <a:p>
            <a:r>
              <a:rPr lang="en-US" sz="2000" dirty="0"/>
              <a:t>Off-Campus Housing, Spring Break, Study Abroad</a:t>
            </a:r>
          </a:p>
          <a:p>
            <a:r>
              <a:rPr lang="en-US" sz="2000" dirty="0"/>
              <a:t>Activate the Safety Timer and choose friends and family to watch over you during your walk </a:t>
            </a:r>
          </a:p>
          <a:p>
            <a:r>
              <a:rPr lang="en-US" sz="2000" dirty="0"/>
              <a:t>Campus Safety officials act as your virtual Guardians and will be alerted if you don’t reach your destination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811064-AC68-324E-B4E8-A92ADB2CE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138" y="669964"/>
            <a:ext cx="2855383" cy="551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0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5837-429C-9D41-AC93-77533935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Two-way communication with campus safety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744B95-B474-874B-AA8F-ED2408DA0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80225" y="1662724"/>
            <a:ext cx="7006975" cy="420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cs typeface="Calibri" panose="020F0502020204030204" pitchFamily="34" charset="0"/>
              </a:rPr>
              <a:t>Engage in two-way communication with campus safety officials on the following issues:</a:t>
            </a:r>
            <a:endParaRPr lang="en-US" dirty="0">
              <a:solidFill>
                <a:schemeClr val="tx2"/>
              </a:solidFill>
              <a:cs typeface="Calibri" panose="020F0502020204030204" pitchFamily="34" charset="0"/>
            </a:endParaRPr>
          </a:p>
          <a:p>
            <a:pPr marL="342900" indent="-342900"/>
            <a:r>
              <a:rPr lang="en-US" sz="2400" dirty="0">
                <a:solidFill>
                  <a:schemeClr val="tx2"/>
                </a:solidFill>
                <a:cs typeface="Calibri" panose="020F0502020204030204" pitchFamily="34" charset="0"/>
              </a:rPr>
              <a:t>Just Connect Me (General)</a:t>
            </a:r>
          </a:p>
          <a:p>
            <a:pPr marL="342900" indent="-342900"/>
            <a:r>
              <a:rPr lang="en-US" sz="2400" dirty="0">
                <a:solidFill>
                  <a:schemeClr val="tx2"/>
                </a:solidFill>
                <a:cs typeface="Calibri" panose="020F0502020204030204" pitchFamily="34" charset="0"/>
              </a:rPr>
              <a:t>Possible Crime</a:t>
            </a:r>
          </a:p>
          <a:p>
            <a:pPr marL="342900" indent="-342900"/>
            <a:r>
              <a:rPr lang="en-US" sz="2400" dirty="0">
                <a:solidFill>
                  <a:schemeClr val="tx2"/>
                </a:solidFill>
                <a:cs typeface="Calibri" panose="020F0502020204030204" pitchFamily="34" charset="0"/>
              </a:rPr>
              <a:t>Harassment</a:t>
            </a:r>
          </a:p>
          <a:p>
            <a:pPr marL="342900" indent="-342900"/>
            <a:r>
              <a:rPr lang="en-US" sz="2400" dirty="0">
                <a:solidFill>
                  <a:schemeClr val="tx2"/>
                </a:solidFill>
                <a:cs typeface="Calibri" panose="020F0502020204030204" pitchFamily="34" charset="0"/>
              </a:rPr>
              <a:t>Disturbance</a:t>
            </a:r>
          </a:p>
          <a:p>
            <a:pPr marL="342900" indent="-342900"/>
            <a:r>
              <a:rPr lang="en-US" sz="2400" dirty="0">
                <a:solidFill>
                  <a:schemeClr val="tx2"/>
                </a:solidFill>
                <a:cs typeface="Calibri" panose="020F0502020204030204" pitchFamily="34" charset="0"/>
              </a:rPr>
              <a:t>Harm to a Person (including mental health emergencies)</a:t>
            </a:r>
          </a:p>
          <a:p>
            <a:pPr marL="342900" indent="-342900"/>
            <a:endParaRPr lang="en-US" sz="2400" dirty="0">
              <a:solidFill>
                <a:schemeClr val="tx2"/>
              </a:solidFill>
              <a:cs typeface="Calibri" panose="020F0502020204030204" pitchFamily="34" charset="0"/>
            </a:endParaRPr>
          </a:p>
          <a:p>
            <a:pPr marL="342900" indent="-342900">
              <a:buClr>
                <a:srgbClr val="EE3A24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2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5" name="Picture 3" descr="C:\Users\mroth\Desktop\summit\chat-cat.png">
            <a:extLst>
              <a:ext uri="{FF2B5EF4-FFF2-40B4-BE49-F238E27FC236}">
                <a16:creationId xmlns:a16="http://schemas.microsoft.com/office/drawing/2014/main" id="{6395F816-7B8A-6C48-BEF5-3E0E8B2A1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49" y="1337064"/>
            <a:ext cx="2744182" cy="48575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006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E987D2-4148-D14A-B228-83B9F7CB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Submit conversations anonymously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pic>
        <p:nvPicPr>
          <p:cNvPr id="8" name="Picture 3" descr="C:\Users\mroth\Desktop\summit\chat-cat.png">
            <a:extLst>
              <a:ext uri="{FF2B5EF4-FFF2-40B4-BE49-F238E27FC236}">
                <a16:creationId xmlns:a16="http://schemas.microsoft.com/office/drawing/2014/main" id="{17B6F926-D6B2-AB4A-822C-FFED17C0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27" y="1296294"/>
            <a:ext cx="2557021" cy="45262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01DA958-AEEE-514C-856E-57BAD36CE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256" y="1296293"/>
            <a:ext cx="2557020" cy="45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CF1519C-CB45-8B41-882C-EFEF21E9E2AC}"/>
              </a:ext>
            </a:extLst>
          </p:cNvPr>
          <p:cNvSpPr/>
          <p:nvPr/>
        </p:nvSpPr>
        <p:spPr>
          <a:xfrm>
            <a:off x="1128183" y="1665608"/>
            <a:ext cx="2244361" cy="780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98ADDCA-9059-1040-ABD6-D9266683E663}"/>
              </a:ext>
            </a:extLst>
          </p:cNvPr>
          <p:cNvSpPr/>
          <p:nvPr/>
        </p:nvSpPr>
        <p:spPr>
          <a:xfrm>
            <a:off x="3757268" y="2962873"/>
            <a:ext cx="1333607" cy="571455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6F0DB2-D129-404C-8E57-616EC60CA109}"/>
              </a:ext>
            </a:extLst>
          </p:cNvPr>
          <p:cNvSpPr/>
          <p:nvPr/>
        </p:nvSpPr>
        <p:spPr>
          <a:xfrm>
            <a:off x="5413732" y="1635128"/>
            <a:ext cx="2244361" cy="780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57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9DE8-E3E8-044A-AEA3-F5096846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8512030" cy="839093"/>
          </a:xfrm>
        </p:spPr>
        <p:txBody>
          <a:bodyPr>
            <a:noAutofit/>
          </a:bodyPr>
          <a:lstStyle/>
          <a:p>
            <a:r>
              <a:rPr lang="en-US" sz="4000" dirty="0"/>
              <a:t>Instant location sharing &amp; STREAMING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93BCE-1BCD-B44D-8B9B-0C4A60EFD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9561" y="1595549"/>
            <a:ext cx="4081347" cy="4115496"/>
          </a:xfrm>
        </p:spPr>
        <p:txBody>
          <a:bodyPr>
            <a:normAutofit/>
          </a:bodyPr>
          <a:lstStyle/>
          <a:p>
            <a:r>
              <a:rPr lang="en-US" sz="2400" dirty="0"/>
              <a:t>With one click, you can share or your location for a faster response – even while in anonymous mode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C:\Users\mroth\Desktop\summit\texting-loc-share.png">
            <a:extLst>
              <a:ext uri="{FF2B5EF4-FFF2-40B4-BE49-F238E27FC236}">
                <a16:creationId xmlns:a16="http://schemas.microsoft.com/office/drawing/2014/main" id="{71BBDE77-A5AF-6342-A8D7-363C58D9E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4" b="40226"/>
          <a:stretch/>
        </p:blipFill>
        <p:spPr bwMode="auto">
          <a:xfrm>
            <a:off x="7401098" y="3326155"/>
            <a:ext cx="3057745" cy="25345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roth\Desktop\summit\share-chat.png">
            <a:extLst>
              <a:ext uri="{FF2B5EF4-FFF2-40B4-BE49-F238E27FC236}">
                <a16:creationId xmlns:a16="http://schemas.microsoft.com/office/drawing/2014/main" id="{171585A9-1988-C544-ACB1-C80814453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39"/>
          <a:stretch/>
        </p:blipFill>
        <p:spPr bwMode="auto">
          <a:xfrm>
            <a:off x="7383341" y="1445922"/>
            <a:ext cx="3123522" cy="17395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60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DEBF37-E903-544B-BAB9-24B3C4936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Stay connected with the call directory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FB07ED-E184-2443-8F18-595F9F096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Use the Call Directory feature to access the contact information, hours of operation, location and more of offices and departments across campus</a:t>
            </a:r>
          </a:p>
          <a:p>
            <a:r>
              <a:rPr lang="en-US" sz="2400" dirty="0"/>
              <a:t>Included in the Call Directory: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</a:rPr>
              <a:t>Insert office/department name 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</a:rPr>
              <a:t>Insert office/department name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</a:rPr>
              <a:t>Insert office/department name </a:t>
            </a:r>
          </a:p>
        </p:txBody>
      </p:sp>
      <p:pic>
        <p:nvPicPr>
          <p:cNvPr id="8" name="Picture 7" descr="call-directory.png">
            <a:extLst>
              <a:ext uri="{FF2B5EF4-FFF2-40B4-BE49-F238E27FC236}">
                <a16:creationId xmlns:a16="http://schemas.microsoft.com/office/drawing/2014/main" id="{A8B5F67F-8D53-214B-94D7-391FD605A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8"/>
          <a:stretch/>
        </p:blipFill>
        <p:spPr>
          <a:xfrm>
            <a:off x="1724001" y="1296293"/>
            <a:ext cx="2857714" cy="49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67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2D56B-03C7-A54A-895B-D4597ACA4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Important campus resources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A42AB-CD1B-8E49-B41F-B275F68C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34742" y="1429968"/>
            <a:ext cx="4822916" cy="420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Access campus information you need to know: </a:t>
            </a:r>
          </a:p>
          <a:p>
            <a:r>
              <a:rPr lang="en-US" sz="2400" dirty="0"/>
              <a:t>Emergency response plans and safety procedures </a:t>
            </a:r>
          </a:p>
          <a:p>
            <a:r>
              <a:rPr lang="en-US" sz="2400" dirty="0"/>
              <a:t>Class schedule and academic calendar </a:t>
            </a:r>
          </a:p>
          <a:p>
            <a:r>
              <a:rPr lang="en-US" sz="2400" dirty="0"/>
              <a:t>Financial aid forms</a:t>
            </a:r>
          </a:p>
          <a:p>
            <a:r>
              <a:rPr lang="en-US" sz="2400" dirty="0"/>
              <a:t>Campus shuttle/bus schedule 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content-directory.png">
            <a:extLst>
              <a:ext uri="{FF2B5EF4-FFF2-40B4-BE49-F238E27FC236}">
                <a16:creationId xmlns:a16="http://schemas.microsoft.com/office/drawing/2014/main" id="{8CC30883-95E3-DE45-B940-5AFFD8730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7"/>
          <a:stretch/>
        </p:blipFill>
        <p:spPr>
          <a:xfrm>
            <a:off x="1550269" y="1429968"/>
            <a:ext cx="2771942" cy="47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51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825B4-72B8-9847-BBB5-985280C5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Help is always 1-click away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10AA7-5FE5-5B4A-B0F7-A707F1B76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2915" y="1371252"/>
            <a:ext cx="4209732" cy="4115496"/>
          </a:xfrm>
        </p:spPr>
        <p:txBody>
          <a:bodyPr/>
          <a:lstStyle/>
          <a:p>
            <a:pPr>
              <a:buClr>
                <a:srgbClr val="FF6600"/>
              </a:buClr>
            </a:pPr>
            <a:r>
              <a:rPr lang="en-US" dirty="0"/>
              <a:t>Use the pre-programmed emergency call button if you need help during an emergency</a:t>
            </a:r>
          </a:p>
          <a:p>
            <a:pPr>
              <a:buClr>
                <a:srgbClr val="FF6600"/>
              </a:buClr>
            </a:pPr>
            <a:r>
              <a:rPr lang="en-US" dirty="0"/>
              <a:t>Connect with campus safety officials with just one click</a:t>
            </a:r>
          </a:p>
          <a:p>
            <a:pPr>
              <a:buClr>
                <a:srgbClr val="FF6600"/>
              </a:buClr>
            </a:pPr>
            <a:r>
              <a:rPr lang="en-US" dirty="0"/>
              <a:t>A confirmation screen (left) ensures you do not dial the emergency line accidently</a:t>
            </a:r>
          </a:p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8A9AA1-F4D6-B346-B100-BB1270F47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788" y="903849"/>
            <a:ext cx="2844454" cy="54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57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AVE COLORS">
      <a:dk1>
        <a:srgbClr val="000000"/>
      </a:dk1>
      <a:lt1>
        <a:srgbClr val="FFFFFF"/>
      </a:lt1>
      <a:dk2>
        <a:srgbClr val="1D2C5C"/>
      </a:dk2>
      <a:lt2>
        <a:srgbClr val="DCDCDC"/>
      </a:lt2>
      <a:accent1>
        <a:srgbClr val="4472C4"/>
      </a:accent1>
      <a:accent2>
        <a:srgbClr val="EE3A24"/>
      </a:accent2>
      <a:accent3>
        <a:srgbClr val="131624"/>
      </a:accent3>
      <a:accent4>
        <a:srgbClr val="91288D"/>
      </a:accent4>
      <a:accent5>
        <a:srgbClr val="6CBE45"/>
      </a:accent5>
      <a:accent6>
        <a:srgbClr val="66CAD8"/>
      </a:accent6>
      <a:hlink>
        <a:srgbClr val="7B7B7B"/>
      </a:hlink>
      <a:folHlink>
        <a:srgbClr val="C1C1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ctr" defTabSz="457200" fontAlgn="base">
          <a:spcBef>
            <a:spcPct val="0"/>
          </a:spcBef>
          <a:spcAft>
            <a:spcPct val="0"/>
          </a:spcAft>
          <a:defRPr sz="1200" b="1" cap="all" dirty="0">
            <a:solidFill>
              <a:schemeClr val="bg1"/>
            </a:solidFill>
            <a:latin typeface="Calibri" panose="020F0502020204030204" pitchFamily="34" charset="0"/>
            <a:ea typeface="MS PGothic" pitchFamily="34" charset="-128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DBDBC276-48AB-2F42-92C3-7B0F6C4AEB1A}" vid="{2F89B9A0-EDDB-8F4C-AEA5-0A6FE3D224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348</Words>
  <Application>Microsoft Macintosh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Oswald</vt:lpstr>
      <vt:lpstr>Work Sans Light</vt:lpstr>
      <vt:lpstr>Office Theme</vt:lpstr>
      <vt:lpstr>RAVE GUARDIAN MOBILE APP</vt:lpstr>
      <vt:lpstr>Rave Guardian App features  </vt:lpstr>
      <vt:lpstr>Never Walk Alone  </vt:lpstr>
      <vt:lpstr>Two-way communication with campus safety  </vt:lpstr>
      <vt:lpstr>Submit conversations anonymously  </vt:lpstr>
      <vt:lpstr>Instant location sharing &amp; STREAMING </vt:lpstr>
      <vt:lpstr>Stay connected with the call directory  </vt:lpstr>
      <vt:lpstr>Important campus resources  </vt:lpstr>
      <vt:lpstr>Help is always 1-click away </vt:lpstr>
      <vt:lpstr>Get started today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RAVE GUARDIAN MOBILE APP</dc:title>
  <dc:creator>Claire Rottino</dc:creator>
  <cp:lastModifiedBy>Claire Rottino</cp:lastModifiedBy>
  <cp:revision>10</cp:revision>
  <dcterms:created xsi:type="dcterms:W3CDTF">2020-08-06T18:48:43Z</dcterms:created>
  <dcterms:modified xsi:type="dcterms:W3CDTF">2020-08-06T20:35:06Z</dcterms:modified>
</cp:coreProperties>
</file>