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6" r:id="rId3"/>
    <p:sldId id="257" r:id="rId4"/>
  </p:sldIdLst>
  <p:sldSz cx="10287000" cy="8001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C24"/>
    <a:srgbClr val="A43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4694"/>
  </p:normalViewPr>
  <p:slideViewPr>
    <p:cSldViewPr snapToGrid="0" snapToObjects="1">
      <p:cViewPr varScale="1">
        <p:scale>
          <a:sx n="153" d="100"/>
          <a:sy n="153" d="100"/>
        </p:scale>
        <p:origin x="4496" y="184"/>
      </p:cViewPr>
      <p:guideLst>
        <p:guide orient="horz" pos="228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309424"/>
            <a:ext cx="8743950" cy="2785533"/>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4202378"/>
            <a:ext cx="7715250" cy="1931722"/>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36033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225739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425979"/>
            <a:ext cx="2218134" cy="67804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425979"/>
            <a:ext cx="6525816" cy="67804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7281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84597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994696"/>
            <a:ext cx="8872538" cy="3328193"/>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5354375"/>
            <a:ext cx="8872538" cy="1750218"/>
          </a:xfrm>
        </p:spPr>
        <p:txBody>
          <a:bodyPr/>
          <a:lstStyle>
            <a:lvl1pPr marL="0" indent="0">
              <a:buNone/>
              <a:defRPr sz="2700">
                <a:solidFill>
                  <a:schemeClr val="tx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5CDEF-F648-8144-AE8B-44861DD9D244}"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7367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129896"/>
            <a:ext cx="4371975" cy="50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129896"/>
            <a:ext cx="4371975" cy="50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5CDEF-F648-8144-AE8B-44861DD9D244}" type="datetimeFigureOut">
              <a:rPr lang="en-US" smtClean="0"/>
              <a:t>5/4/21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8785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425981"/>
            <a:ext cx="8872538" cy="1546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961357"/>
            <a:ext cx="4351883" cy="96123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2922588"/>
            <a:ext cx="4351883"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961357"/>
            <a:ext cx="4373315" cy="96123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2922588"/>
            <a:ext cx="4373315"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5CDEF-F648-8144-AE8B-44861DD9D244}" type="datetimeFigureOut">
              <a:rPr lang="en-US" smtClean="0"/>
              <a:t>5/4/21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36395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5CDEF-F648-8144-AE8B-44861DD9D244}" type="datetimeFigureOut">
              <a:rPr lang="en-US" smtClean="0"/>
              <a:t>5/4/21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5669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5CDEF-F648-8144-AE8B-44861DD9D244}" type="datetimeFigureOut">
              <a:rPr lang="en-US" smtClean="0"/>
              <a:t>5/4/21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258685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533400"/>
            <a:ext cx="3317825" cy="18669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151998"/>
            <a:ext cx="5207794" cy="5685896"/>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400300"/>
            <a:ext cx="3317825" cy="4446853"/>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2B05CDEF-F648-8144-AE8B-44861DD9D244}" type="datetimeFigureOut">
              <a:rPr lang="en-US" smtClean="0"/>
              <a:t>5/4/21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16052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533400"/>
            <a:ext cx="3317825" cy="18669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151998"/>
            <a:ext cx="5207794" cy="5685896"/>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2400300"/>
            <a:ext cx="3317825" cy="4446853"/>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2B05CDEF-F648-8144-AE8B-44861DD9D244}" type="datetimeFigureOut">
              <a:rPr lang="en-US" smtClean="0"/>
              <a:t>5/4/21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71551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425981"/>
            <a:ext cx="8872538" cy="1546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129896"/>
            <a:ext cx="8872538" cy="5076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7415744"/>
            <a:ext cx="2314575" cy="425979"/>
          </a:xfrm>
          <a:prstGeom prst="rect">
            <a:avLst/>
          </a:prstGeom>
        </p:spPr>
        <p:txBody>
          <a:bodyPr vert="horz" lIns="91440" tIns="45720" rIns="91440" bIns="45720" rtlCol="0" anchor="ctr"/>
          <a:lstStyle>
            <a:lvl1pPr algn="l">
              <a:defRPr sz="1350">
                <a:solidFill>
                  <a:schemeClr val="tx1">
                    <a:tint val="75000"/>
                  </a:schemeClr>
                </a:solidFill>
              </a:defRPr>
            </a:lvl1pPr>
          </a:lstStyle>
          <a:p>
            <a:fld id="{2B05CDEF-F648-8144-AE8B-44861DD9D244}" type="datetimeFigureOut">
              <a:rPr lang="en-US" smtClean="0"/>
              <a:t>5/4/21</a:t>
            </a:fld>
            <a:endParaRPr lang="en-US"/>
          </a:p>
        </p:txBody>
      </p:sp>
      <p:sp>
        <p:nvSpPr>
          <p:cNvPr id="5" name="Footer Placeholder 4"/>
          <p:cNvSpPr>
            <a:spLocks noGrp="1"/>
          </p:cNvSpPr>
          <p:nvPr>
            <p:ph type="ftr" sz="quarter" idx="3"/>
          </p:nvPr>
        </p:nvSpPr>
        <p:spPr>
          <a:xfrm>
            <a:off x="3407569" y="7415744"/>
            <a:ext cx="3471863" cy="425979"/>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65194" y="7415744"/>
            <a:ext cx="2314575" cy="425979"/>
          </a:xfrm>
          <a:prstGeom prst="rect">
            <a:avLst/>
          </a:prstGeom>
        </p:spPr>
        <p:txBody>
          <a:bodyPr vert="horz" lIns="91440" tIns="45720" rIns="91440" bIns="45720" rtlCol="0" anchor="ctr"/>
          <a:lstStyle>
            <a:lvl1pPr algn="r">
              <a:defRPr sz="1350">
                <a:solidFill>
                  <a:schemeClr val="tx1">
                    <a:tint val="75000"/>
                  </a:schemeClr>
                </a:solidFill>
              </a:defRPr>
            </a:lvl1pPr>
          </a:lstStyle>
          <a:p>
            <a:fld id="{72539047-79C9-CB49-8E90-C0919FE26177}" type="slidenum">
              <a:rPr lang="en-US" smtClean="0"/>
              <a:t>‹#›</a:t>
            </a:fld>
            <a:endParaRPr lang="en-US"/>
          </a:p>
        </p:txBody>
      </p:sp>
    </p:spTree>
    <p:extLst>
      <p:ext uri="{BB962C8B-B14F-4D97-AF65-F5344CB8AC3E}">
        <p14:creationId xmlns:p14="http://schemas.microsoft.com/office/powerpoint/2010/main" val="74820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etingrequests@ravemobilesafety.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safety.smart911.com/terms-of-use/"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safety.smart911.com/privacy-polic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afety.smart911.com/privacy-policy/" TargetMode="External"/><Relationship Id="rId7" Type="http://schemas.openxmlformats.org/officeDocument/2006/relationships/image" Target="../media/image7.png"/><Relationship Id="rId2" Type="http://schemas.openxmlformats.org/officeDocument/2006/relationships/hyperlink" Target="https://safety.smart911.com/terms-of-use/"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B3CF89B9-A895-BF46-9B26-26BD43350AA5}"/>
              </a:ext>
            </a:extLst>
          </p:cNvPr>
          <p:cNvPicPr>
            <a:picLocks noChangeAspect="1"/>
          </p:cNvPicPr>
          <p:nvPr/>
        </p:nvPicPr>
        <p:blipFill>
          <a:blip r:embed="rId2"/>
          <a:stretch>
            <a:fillRect/>
          </a:stretch>
        </p:blipFill>
        <p:spPr>
          <a:xfrm>
            <a:off x="369962" y="6678592"/>
            <a:ext cx="3435561" cy="1080366"/>
          </a:xfrm>
          <a:prstGeom prst="rect">
            <a:avLst/>
          </a:prstGeom>
        </p:spPr>
      </p:pic>
      <p:sp>
        <p:nvSpPr>
          <p:cNvPr id="4" name="Rectangle 3">
            <a:extLst>
              <a:ext uri="{FF2B5EF4-FFF2-40B4-BE49-F238E27FC236}">
                <a16:creationId xmlns:a16="http://schemas.microsoft.com/office/drawing/2014/main" id="{6FFDA110-4D3A-1E46-9445-E625D893DB8A}"/>
              </a:ext>
            </a:extLst>
          </p:cNvPr>
          <p:cNvSpPr/>
          <p:nvPr/>
        </p:nvSpPr>
        <p:spPr>
          <a:xfrm>
            <a:off x="173620" y="314534"/>
            <a:ext cx="7393713" cy="409215"/>
          </a:xfrm>
          <a:prstGeom prst="rect">
            <a:avLst/>
          </a:prstGeom>
        </p:spPr>
        <p:txBody>
          <a:bodyPr wrap="square">
            <a:spAutoFit/>
          </a:bodyPr>
          <a:lstStyle/>
          <a:p>
            <a:r>
              <a:rPr lang="en-US" sz="2059" b="1" cap="all" dirty="0">
                <a:solidFill>
                  <a:srgbClr val="002060"/>
                </a:solidFill>
                <a:latin typeface="Oswald" pitchFamily="2" charset="77"/>
              </a:rPr>
              <a:t>Save PowerPoint slides as an image or PDF:</a:t>
            </a:r>
          </a:p>
        </p:txBody>
      </p:sp>
      <p:sp>
        <p:nvSpPr>
          <p:cNvPr id="5" name="Rectangle 4">
            <a:extLst>
              <a:ext uri="{FF2B5EF4-FFF2-40B4-BE49-F238E27FC236}">
                <a16:creationId xmlns:a16="http://schemas.microsoft.com/office/drawing/2014/main" id="{C8798CC2-7CC1-7548-B516-207E6BC221C9}"/>
              </a:ext>
            </a:extLst>
          </p:cNvPr>
          <p:cNvSpPr/>
          <p:nvPr/>
        </p:nvSpPr>
        <p:spPr>
          <a:xfrm>
            <a:off x="173620" y="894215"/>
            <a:ext cx="10113379" cy="3956724"/>
          </a:xfrm>
          <a:prstGeom prst="rect">
            <a:avLst/>
          </a:prstGeom>
        </p:spPr>
        <p:txBody>
          <a:bodyPr wrap="square">
            <a:spAutoFit/>
          </a:bodyPr>
          <a:lstStyle/>
          <a:p>
            <a:r>
              <a:rPr lang="en-US" sz="1235" dirty="0">
                <a:solidFill>
                  <a:srgbClr val="4C4B4B"/>
                </a:solidFill>
                <a:latin typeface="Work Sans" pitchFamily="2" charset="77"/>
              </a:rPr>
              <a:t>There may be occasions when you will want to export/save a particular PowerPoint slide(s) as an image file or PDF.  </a:t>
            </a:r>
          </a:p>
          <a:p>
            <a:r>
              <a:rPr lang="en-US" sz="1235" dirty="0">
                <a:solidFill>
                  <a:srgbClr val="4C4B4B"/>
                </a:solidFill>
                <a:latin typeface="Work Sans" pitchFamily="2" charset="77"/>
              </a:rPr>
              <a:t>Example you might want to create a high-resolution for social media or website or provide a PDF copy.</a:t>
            </a:r>
          </a:p>
          <a:p>
            <a:endParaRPr lang="en-US" sz="1235" dirty="0">
              <a:solidFill>
                <a:srgbClr val="4C4B4B"/>
              </a:solidFill>
              <a:latin typeface="Work Sans" pitchFamily="2" charset="77"/>
            </a:endParaRPr>
          </a:p>
          <a:p>
            <a:r>
              <a:rPr lang="en-US" sz="1235" dirty="0">
                <a:solidFill>
                  <a:srgbClr val="4C4B4B"/>
                </a:solidFill>
                <a:latin typeface="Work Sans" pitchFamily="2" charset="77"/>
              </a:rPr>
              <a:t>Format Types you can save:</a:t>
            </a:r>
          </a:p>
          <a:p>
            <a:r>
              <a:rPr lang="en-US" sz="1235" dirty="0">
                <a:solidFill>
                  <a:srgbClr val="4C4B4B"/>
                </a:solidFill>
                <a:latin typeface="Work Sans" pitchFamily="2" charset="77"/>
              </a:rPr>
              <a:t>PNG</a:t>
            </a:r>
          </a:p>
          <a:p>
            <a:r>
              <a:rPr lang="en-US" sz="1235" dirty="0">
                <a:solidFill>
                  <a:srgbClr val="4C4B4B"/>
                </a:solidFill>
                <a:latin typeface="Work Sans" pitchFamily="2" charset="77"/>
              </a:rPr>
              <a:t>JPEG</a:t>
            </a:r>
          </a:p>
          <a:p>
            <a:r>
              <a:rPr lang="en-US" sz="1235" dirty="0">
                <a:solidFill>
                  <a:srgbClr val="4C4B4B"/>
                </a:solidFill>
                <a:latin typeface="Work Sans" pitchFamily="2" charset="77"/>
              </a:rPr>
              <a:t>GIF (Graphics Interchange Format)</a:t>
            </a:r>
          </a:p>
          <a:p>
            <a:r>
              <a:rPr lang="en-US" sz="1235" dirty="0">
                <a:solidFill>
                  <a:srgbClr val="4C4B4B"/>
                </a:solidFill>
                <a:latin typeface="Work Sans" pitchFamily="2" charset="77"/>
              </a:rPr>
              <a:t>PDF</a:t>
            </a:r>
          </a:p>
          <a:p>
            <a:endParaRPr lang="en-US" sz="1235" dirty="0">
              <a:solidFill>
                <a:srgbClr val="4C4B4B"/>
              </a:solidFill>
              <a:latin typeface="Work Sans" pitchFamily="2" charset="77"/>
            </a:endParaRPr>
          </a:p>
          <a:p>
            <a:r>
              <a:rPr lang="en-US" sz="1235" dirty="0">
                <a:solidFill>
                  <a:srgbClr val="4C4B4B"/>
                </a:solidFill>
                <a:latin typeface="Work Sans" pitchFamily="2" charset="77"/>
              </a:rPr>
              <a:t>We recommend using a PNG if your slide contains graphics and a JPEG if you slide contains real-life imagery from a camera.</a:t>
            </a:r>
          </a:p>
          <a:p>
            <a:endParaRPr lang="en-US" sz="1235" dirty="0">
              <a:solidFill>
                <a:srgbClr val="4C4B4B"/>
              </a:solidFill>
              <a:latin typeface="Work Sans" pitchFamily="2" charset="77"/>
            </a:endParaRPr>
          </a:p>
          <a:p>
            <a:r>
              <a:rPr lang="en-US" sz="1235" dirty="0">
                <a:solidFill>
                  <a:srgbClr val="4C4B4B"/>
                </a:solidFill>
                <a:latin typeface="Work Sans" pitchFamily="2" charset="77"/>
              </a:rPr>
              <a:t>Here are the steps to saving a selected slide as an image:</a:t>
            </a:r>
          </a:p>
          <a:p>
            <a:endParaRPr lang="en-US" sz="1235" dirty="0">
              <a:solidFill>
                <a:srgbClr val="4C4B4B"/>
              </a:solidFill>
              <a:latin typeface="Work Sans" pitchFamily="2" charset="77"/>
            </a:endParaRPr>
          </a:p>
          <a:p>
            <a:pPr marL="129426" indent="-129426">
              <a:buFont typeface="+mj-lt"/>
              <a:buAutoNum type="arabicPeriod"/>
            </a:pPr>
            <a:r>
              <a:rPr lang="en-US" sz="1235" dirty="0">
                <a:solidFill>
                  <a:srgbClr val="4C4B4B"/>
                </a:solidFill>
                <a:latin typeface="Work Sans" pitchFamily="2" charset="77"/>
              </a:rPr>
              <a:t>Go To File</a:t>
            </a:r>
          </a:p>
          <a:p>
            <a:pPr marL="129426" indent="-129426">
              <a:buFont typeface="+mj-lt"/>
              <a:buAutoNum type="arabicPeriod"/>
            </a:pPr>
            <a:r>
              <a:rPr lang="en-US" sz="1235" dirty="0">
                <a:solidFill>
                  <a:srgbClr val="4C4B4B"/>
                </a:solidFill>
                <a:latin typeface="Work Sans" pitchFamily="2" charset="77"/>
              </a:rPr>
              <a:t>Select Save As in the left-hand pane</a:t>
            </a:r>
          </a:p>
          <a:p>
            <a:pPr marL="129426" indent="-129426">
              <a:buFont typeface="+mj-lt"/>
              <a:buAutoNum type="arabicPeriod"/>
            </a:pPr>
            <a:r>
              <a:rPr lang="en-US" sz="1235" dirty="0">
                <a:solidFill>
                  <a:srgbClr val="4C4B4B"/>
                </a:solidFill>
                <a:latin typeface="Work Sans" pitchFamily="2" charset="77"/>
              </a:rPr>
              <a:t>Select your desired File Type from the Save As dialog box</a:t>
            </a:r>
          </a:p>
          <a:p>
            <a:pPr marL="129426" indent="-129426">
              <a:buFont typeface="+mj-lt"/>
              <a:buAutoNum type="arabicPeriod"/>
            </a:pPr>
            <a:r>
              <a:rPr lang="en-US" sz="1235" dirty="0">
                <a:solidFill>
                  <a:srgbClr val="4C4B4B"/>
                </a:solidFill>
                <a:latin typeface="Work Sans" pitchFamily="2" charset="77"/>
              </a:rPr>
              <a:t>Click Save</a:t>
            </a:r>
          </a:p>
          <a:p>
            <a:pPr marL="129426" indent="-129426">
              <a:buFont typeface="+mj-lt"/>
              <a:buAutoNum type="arabicPeriod"/>
            </a:pPr>
            <a:r>
              <a:rPr lang="en-US" sz="1235" dirty="0">
                <a:solidFill>
                  <a:srgbClr val="4C4B4B"/>
                </a:solidFill>
                <a:latin typeface="Work Sans" pitchFamily="2" charset="77"/>
              </a:rPr>
              <a:t>Select from the Prompt if you want to save All Slides or the Active Slide</a:t>
            </a:r>
          </a:p>
          <a:p>
            <a:endParaRPr lang="en-US" sz="1441" dirty="0"/>
          </a:p>
          <a:p>
            <a:endParaRPr lang="en-US" sz="1441" dirty="0"/>
          </a:p>
        </p:txBody>
      </p:sp>
      <p:sp>
        <p:nvSpPr>
          <p:cNvPr id="6" name="Rectangle 5">
            <a:extLst>
              <a:ext uri="{FF2B5EF4-FFF2-40B4-BE49-F238E27FC236}">
                <a16:creationId xmlns:a16="http://schemas.microsoft.com/office/drawing/2014/main" id="{8EA2635E-725F-AA4B-8AF1-A6C9A1DFC31B}"/>
              </a:ext>
            </a:extLst>
          </p:cNvPr>
          <p:cNvSpPr/>
          <p:nvPr/>
        </p:nvSpPr>
        <p:spPr>
          <a:xfrm>
            <a:off x="4999834" y="7218775"/>
            <a:ext cx="5287165" cy="584775"/>
          </a:xfrm>
          <a:prstGeom prst="rect">
            <a:avLst/>
          </a:prstGeom>
        </p:spPr>
        <p:txBody>
          <a:bodyPr wrap="square">
            <a:spAutoFit/>
          </a:bodyPr>
          <a:lstStyle/>
          <a:p>
            <a:r>
              <a:rPr lang="en-US" sz="1600" b="1" cap="all" dirty="0">
                <a:solidFill>
                  <a:srgbClr val="4C4B4B"/>
                </a:solidFill>
                <a:latin typeface="Oswald" pitchFamily="2" charset="77"/>
              </a:rPr>
              <a:t>MARKETING SUPPORT REQUESTS</a:t>
            </a:r>
          </a:p>
          <a:p>
            <a:r>
              <a:rPr lang="en-US" sz="1600" dirty="0">
                <a:solidFill>
                  <a:srgbClr val="4C4B4B"/>
                </a:solidFill>
                <a:latin typeface="Work Sans" pitchFamily="2" charset="77"/>
              </a:rPr>
              <a:t>To speak to a member of our team, </a:t>
            </a:r>
            <a:r>
              <a:rPr lang="en-US" sz="1600" dirty="0">
                <a:solidFill>
                  <a:srgbClr val="137EC4"/>
                </a:solidFill>
                <a:latin typeface="Work Sans" pitchFamily="2" charset="77"/>
                <a:hlinkClick r:id="rId3"/>
              </a:rPr>
              <a:t>email us here</a:t>
            </a:r>
            <a:r>
              <a:rPr lang="en-US" sz="1600" dirty="0">
                <a:solidFill>
                  <a:srgbClr val="4C4B4B"/>
                </a:solidFill>
                <a:latin typeface="Work Sans" pitchFamily="2" charset="77"/>
              </a:rPr>
              <a:t>. </a:t>
            </a:r>
          </a:p>
        </p:txBody>
      </p:sp>
    </p:spTree>
    <p:extLst>
      <p:ext uri="{BB962C8B-B14F-4D97-AF65-F5344CB8AC3E}">
        <p14:creationId xmlns:p14="http://schemas.microsoft.com/office/powerpoint/2010/main" val="299055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E1F0C7D3-1B3B-0542-8949-6955786FFF47}"/>
              </a:ext>
            </a:extLst>
          </p:cNvPr>
          <p:cNvSpPr/>
          <p:nvPr/>
        </p:nvSpPr>
        <p:spPr>
          <a:xfrm>
            <a:off x="-1314" y="0"/>
            <a:ext cx="3459331"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61" name="Rectangle 60">
            <a:extLst>
              <a:ext uri="{FF2B5EF4-FFF2-40B4-BE49-F238E27FC236}">
                <a16:creationId xmlns:a16="http://schemas.microsoft.com/office/drawing/2014/main" id="{4CA61A53-AF42-F241-B8ED-8AD13348596B}"/>
              </a:ext>
            </a:extLst>
          </p:cNvPr>
          <p:cNvSpPr/>
          <p:nvPr/>
        </p:nvSpPr>
        <p:spPr>
          <a:xfrm>
            <a:off x="6827669" y="0"/>
            <a:ext cx="3459331"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8" name="Rectangle 7">
            <a:extLst>
              <a:ext uri="{FF2B5EF4-FFF2-40B4-BE49-F238E27FC236}">
                <a16:creationId xmlns:a16="http://schemas.microsoft.com/office/drawing/2014/main" id="{184B3BA6-CF86-B04C-8ACF-DC313AE52992}"/>
              </a:ext>
            </a:extLst>
          </p:cNvPr>
          <p:cNvSpPr/>
          <p:nvPr/>
        </p:nvSpPr>
        <p:spPr>
          <a:xfrm>
            <a:off x="6953030" y="303712"/>
            <a:ext cx="3208603" cy="492443"/>
          </a:xfrm>
          <a:prstGeom prst="rect">
            <a:avLst/>
          </a:prstGeom>
        </p:spPr>
        <p:txBody>
          <a:bodyPr wrap="square">
            <a:spAutoFit/>
          </a:bodyPr>
          <a:lstStyle/>
          <a:p>
            <a:pPr algn="ctr"/>
            <a:r>
              <a:rPr lang="en-US" sz="2600" b="1" dirty="0"/>
              <a:t>ALWAYS BE NOTIFIED</a:t>
            </a:r>
          </a:p>
        </p:txBody>
      </p:sp>
      <p:sp>
        <p:nvSpPr>
          <p:cNvPr id="2" name="TextBox 1">
            <a:extLst>
              <a:ext uri="{FF2B5EF4-FFF2-40B4-BE49-F238E27FC236}">
                <a16:creationId xmlns:a16="http://schemas.microsoft.com/office/drawing/2014/main" id="{88929EFC-4BDF-8143-8827-591341EE1E85}"/>
              </a:ext>
            </a:extLst>
          </p:cNvPr>
          <p:cNvSpPr txBox="1"/>
          <p:nvPr/>
        </p:nvSpPr>
        <p:spPr>
          <a:xfrm>
            <a:off x="415821" y="393832"/>
            <a:ext cx="2558496" cy="1200329"/>
          </a:xfrm>
          <a:prstGeom prst="rect">
            <a:avLst/>
          </a:prstGeom>
          <a:noFill/>
        </p:spPr>
        <p:txBody>
          <a:bodyPr wrap="square" rtlCol="0">
            <a:spAutoFit/>
          </a:bodyPr>
          <a:lstStyle/>
          <a:p>
            <a:r>
              <a:rPr lang="en-US" b="1" dirty="0"/>
              <a:t>Stay Informed by signing up to receive alerts and notifications via:</a:t>
            </a:r>
          </a:p>
          <a:p>
            <a:endParaRPr lang="en-US" dirty="0"/>
          </a:p>
        </p:txBody>
      </p:sp>
      <p:sp>
        <p:nvSpPr>
          <p:cNvPr id="37" name="TextBox 36">
            <a:extLst>
              <a:ext uri="{FF2B5EF4-FFF2-40B4-BE49-F238E27FC236}">
                <a16:creationId xmlns:a16="http://schemas.microsoft.com/office/drawing/2014/main" id="{A8F668AD-5BA2-914B-AAE6-52D579DA1FA4}"/>
              </a:ext>
            </a:extLst>
          </p:cNvPr>
          <p:cNvSpPr txBox="1"/>
          <p:nvPr/>
        </p:nvSpPr>
        <p:spPr>
          <a:xfrm>
            <a:off x="449103" y="4792057"/>
            <a:ext cx="2558496" cy="2031325"/>
          </a:xfrm>
          <a:prstGeom prst="rect">
            <a:avLst/>
          </a:prstGeom>
          <a:noFill/>
        </p:spPr>
        <p:txBody>
          <a:bodyPr wrap="square" rtlCol="0">
            <a:spAutoFit/>
          </a:bodyPr>
          <a:lstStyle/>
          <a:p>
            <a:pPr algn="ctr"/>
            <a:r>
              <a:rPr lang="en-US" b="1" dirty="0"/>
              <a:t>Sign up now!</a:t>
            </a:r>
          </a:p>
          <a:p>
            <a:pPr algn="ctr"/>
            <a:r>
              <a:rPr lang="en-US" b="1" dirty="0"/>
              <a:t>&lt;website&gt;</a:t>
            </a:r>
          </a:p>
          <a:p>
            <a:pPr algn="ctr"/>
            <a:r>
              <a:rPr lang="en-US" b="1" dirty="0"/>
              <a:t>Text &lt;keyword&gt; to &lt;short code&gt; to receive alerts from &lt;community name or other notification program name&gt;.”</a:t>
            </a:r>
          </a:p>
        </p:txBody>
      </p:sp>
      <p:sp>
        <p:nvSpPr>
          <p:cNvPr id="39" name="TextBox 38">
            <a:extLst>
              <a:ext uri="{FF2B5EF4-FFF2-40B4-BE49-F238E27FC236}">
                <a16:creationId xmlns:a16="http://schemas.microsoft.com/office/drawing/2014/main" id="{65C858AD-09B3-5445-954B-9A1B27EFC086}"/>
              </a:ext>
            </a:extLst>
          </p:cNvPr>
          <p:cNvSpPr txBox="1"/>
          <p:nvPr/>
        </p:nvSpPr>
        <p:spPr>
          <a:xfrm>
            <a:off x="3830761" y="401811"/>
            <a:ext cx="2597357" cy="2031325"/>
          </a:xfrm>
          <a:prstGeom prst="rect">
            <a:avLst/>
          </a:prstGeom>
          <a:solidFill>
            <a:schemeClr val="bg1"/>
          </a:solidFill>
        </p:spPr>
        <p:txBody>
          <a:bodyPr wrap="square" rtlCol="0">
            <a:spAutoFit/>
          </a:bodyPr>
          <a:lstStyle/>
          <a:p>
            <a:pPr algn="ctr"/>
            <a:endParaRPr lang="en-US" dirty="0"/>
          </a:p>
          <a:p>
            <a:pPr algn="ctr"/>
            <a:endParaRPr lang="en-US" dirty="0"/>
          </a:p>
          <a:p>
            <a:pPr algn="ctr"/>
            <a:endParaRPr lang="en-US" dirty="0"/>
          </a:p>
          <a:p>
            <a:pPr algn="ctr"/>
            <a:r>
              <a:rPr lang="en-US" dirty="0"/>
              <a:t>INSERT AGENCY INFO</a:t>
            </a:r>
          </a:p>
          <a:p>
            <a:pPr algn="ctr"/>
            <a:endParaRPr lang="en-US" dirty="0"/>
          </a:p>
          <a:p>
            <a:pPr algn="ctr"/>
            <a:endParaRPr lang="en-US" dirty="0"/>
          </a:p>
          <a:p>
            <a:pPr algn="ctr"/>
            <a:endParaRPr lang="en-US" dirty="0"/>
          </a:p>
        </p:txBody>
      </p:sp>
      <p:sp>
        <p:nvSpPr>
          <p:cNvPr id="40" name="TextBox 39">
            <a:extLst>
              <a:ext uri="{FF2B5EF4-FFF2-40B4-BE49-F238E27FC236}">
                <a16:creationId xmlns:a16="http://schemas.microsoft.com/office/drawing/2014/main" id="{AC3C444A-5F6D-6549-AC0C-7BCDF9C22AB8}"/>
              </a:ext>
            </a:extLst>
          </p:cNvPr>
          <p:cNvSpPr txBox="1"/>
          <p:nvPr/>
        </p:nvSpPr>
        <p:spPr>
          <a:xfrm>
            <a:off x="3830761" y="2635920"/>
            <a:ext cx="2597357" cy="1477328"/>
          </a:xfrm>
          <a:prstGeom prst="rect">
            <a:avLst/>
          </a:prstGeom>
          <a:solidFill>
            <a:schemeClr val="bg2">
              <a:lumMod val="90000"/>
            </a:schemeClr>
          </a:solidFill>
        </p:spPr>
        <p:txBody>
          <a:bodyPr wrap="square" rtlCol="0">
            <a:spAutoFit/>
          </a:bodyPr>
          <a:lstStyle/>
          <a:p>
            <a:pPr algn="ctr"/>
            <a:endParaRPr lang="en-US" dirty="0"/>
          </a:p>
          <a:p>
            <a:pPr algn="ctr"/>
            <a:endParaRPr lang="en-US" dirty="0"/>
          </a:p>
          <a:p>
            <a:pPr algn="ctr"/>
            <a:r>
              <a:rPr lang="en-US" dirty="0"/>
              <a:t>INSERT AGENCY LOGO</a:t>
            </a:r>
          </a:p>
          <a:p>
            <a:pPr algn="ctr"/>
            <a:endParaRPr lang="en-US" dirty="0"/>
          </a:p>
          <a:p>
            <a:pPr algn="ctr"/>
            <a:endParaRPr lang="en-US" dirty="0"/>
          </a:p>
        </p:txBody>
      </p:sp>
      <p:sp>
        <p:nvSpPr>
          <p:cNvPr id="41" name="TextBox 40">
            <a:extLst>
              <a:ext uri="{FF2B5EF4-FFF2-40B4-BE49-F238E27FC236}">
                <a16:creationId xmlns:a16="http://schemas.microsoft.com/office/drawing/2014/main" id="{73A42CBC-9541-0343-B8D4-D05811CF90DC}"/>
              </a:ext>
            </a:extLst>
          </p:cNvPr>
          <p:cNvSpPr txBox="1"/>
          <p:nvPr/>
        </p:nvSpPr>
        <p:spPr>
          <a:xfrm>
            <a:off x="3727082" y="4247493"/>
            <a:ext cx="2832835" cy="923330"/>
          </a:xfrm>
          <a:prstGeom prst="rect">
            <a:avLst/>
          </a:prstGeom>
          <a:noFill/>
        </p:spPr>
        <p:txBody>
          <a:bodyPr wrap="square" rtlCol="0">
            <a:spAutoFit/>
          </a:bodyPr>
          <a:lstStyle/>
          <a:p>
            <a:pPr algn="ctr"/>
            <a:r>
              <a:rPr lang="en-US" dirty="0">
                <a:solidFill>
                  <a:schemeClr val="tx1">
                    <a:lumMod val="50000"/>
                    <a:lumOff val="50000"/>
                  </a:schemeClr>
                </a:solidFill>
              </a:rPr>
              <a:t>INSERT AGENCY WEBSITE</a:t>
            </a:r>
          </a:p>
          <a:p>
            <a:pPr algn="ctr"/>
            <a:endParaRPr lang="en-US" dirty="0">
              <a:solidFill>
                <a:schemeClr val="tx1">
                  <a:lumMod val="50000"/>
                  <a:lumOff val="50000"/>
                </a:schemeClr>
              </a:solidFill>
            </a:endParaRPr>
          </a:p>
          <a:p>
            <a:pPr algn="ctr"/>
            <a:r>
              <a:rPr lang="en-US" dirty="0">
                <a:solidFill>
                  <a:schemeClr val="tx1">
                    <a:lumMod val="50000"/>
                    <a:lumOff val="50000"/>
                  </a:schemeClr>
                </a:solidFill>
              </a:rPr>
              <a:t>CONTACT INFO</a:t>
            </a:r>
          </a:p>
        </p:txBody>
      </p:sp>
      <p:sp>
        <p:nvSpPr>
          <p:cNvPr id="42" name="TextBox 41">
            <a:extLst>
              <a:ext uri="{FF2B5EF4-FFF2-40B4-BE49-F238E27FC236}">
                <a16:creationId xmlns:a16="http://schemas.microsoft.com/office/drawing/2014/main" id="{3AFAD8D9-6310-4649-AA8D-9226AA2FA320}"/>
              </a:ext>
            </a:extLst>
          </p:cNvPr>
          <p:cNvSpPr txBox="1"/>
          <p:nvPr/>
        </p:nvSpPr>
        <p:spPr>
          <a:xfrm>
            <a:off x="7258654" y="6959721"/>
            <a:ext cx="2597357" cy="923330"/>
          </a:xfrm>
          <a:prstGeom prst="rect">
            <a:avLst/>
          </a:prstGeom>
          <a:solidFill>
            <a:schemeClr val="bg2">
              <a:lumMod val="90000"/>
            </a:schemeClr>
          </a:solidFill>
        </p:spPr>
        <p:txBody>
          <a:bodyPr wrap="square" rtlCol="0">
            <a:spAutoFit/>
          </a:bodyPr>
          <a:lstStyle/>
          <a:p>
            <a:pPr algn="ctr"/>
            <a:endParaRPr lang="en-US" dirty="0"/>
          </a:p>
          <a:p>
            <a:pPr algn="ctr"/>
            <a:r>
              <a:rPr lang="en-US" dirty="0"/>
              <a:t>INSERT AGENCY LOGO</a:t>
            </a:r>
          </a:p>
          <a:p>
            <a:pPr algn="ctr"/>
            <a:endParaRPr lang="en-US" dirty="0"/>
          </a:p>
        </p:txBody>
      </p:sp>
      <p:pic>
        <p:nvPicPr>
          <p:cNvPr id="50" name="Picture 49">
            <a:extLst>
              <a:ext uri="{FF2B5EF4-FFF2-40B4-BE49-F238E27FC236}">
                <a16:creationId xmlns:a16="http://schemas.microsoft.com/office/drawing/2014/main" id="{ADED3893-CDEA-3F40-BD6A-2F80E589A3F1}"/>
              </a:ext>
            </a:extLst>
          </p:cNvPr>
          <p:cNvPicPr>
            <a:picLocks noChangeAspect="1"/>
          </p:cNvPicPr>
          <p:nvPr/>
        </p:nvPicPr>
        <p:blipFill>
          <a:blip r:embed="rId2"/>
          <a:srcRect/>
          <a:stretch/>
        </p:blipFill>
        <p:spPr>
          <a:xfrm>
            <a:off x="324089" y="1506678"/>
            <a:ext cx="1232691" cy="1232691"/>
          </a:xfrm>
          <a:prstGeom prst="rect">
            <a:avLst/>
          </a:prstGeom>
        </p:spPr>
      </p:pic>
      <p:pic>
        <p:nvPicPr>
          <p:cNvPr id="52" name="Picture 51">
            <a:extLst>
              <a:ext uri="{FF2B5EF4-FFF2-40B4-BE49-F238E27FC236}">
                <a16:creationId xmlns:a16="http://schemas.microsoft.com/office/drawing/2014/main" id="{EBD487D4-EA30-6243-A9BB-237AA6EAB75E}"/>
              </a:ext>
            </a:extLst>
          </p:cNvPr>
          <p:cNvPicPr>
            <a:picLocks noChangeAspect="1"/>
          </p:cNvPicPr>
          <p:nvPr/>
        </p:nvPicPr>
        <p:blipFill>
          <a:blip r:embed="rId3"/>
          <a:srcRect/>
          <a:stretch/>
        </p:blipFill>
        <p:spPr>
          <a:xfrm>
            <a:off x="1852582" y="1538972"/>
            <a:ext cx="1232691" cy="1232691"/>
          </a:xfrm>
          <a:prstGeom prst="rect">
            <a:avLst/>
          </a:prstGeom>
        </p:spPr>
      </p:pic>
      <p:pic>
        <p:nvPicPr>
          <p:cNvPr id="54" name="Picture 53">
            <a:extLst>
              <a:ext uri="{FF2B5EF4-FFF2-40B4-BE49-F238E27FC236}">
                <a16:creationId xmlns:a16="http://schemas.microsoft.com/office/drawing/2014/main" id="{437A1844-4CE4-4B4B-B235-26E1CC018C56}"/>
              </a:ext>
            </a:extLst>
          </p:cNvPr>
          <p:cNvPicPr>
            <a:picLocks noChangeAspect="1"/>
          </p:cNvPicPr>
          <p:nvPr/>
        </p:nvPicPr>
        <p:blipFill>
          <a:blip r:embed="rId4"/>
          <a:srcRect/>
          <a:stretch/>
        </p:blipFill>
        <p:spPr>
          <a:xfrm>
            <a:off x="324089" y="3161791"/>
            <a:ext cx="1232691" cy="1232691"/>
          </a:xfrm>
          <a:prstGeom prst="rect">
            <a:avLst/>
          </a:prstGeom>
        </p:spPr>
      </p:pic>
      <p:pic>
        <p:nvPicPr>
          <p:cNvPr id="56" name="Picture 55">
            <a:extLst>
              <a:ext uri="{FF2B5EF4-FFF2-40B4-BE49-F238E27FC236}">
                <a16:creationId xmlns:a16="http://schemas.microsoft.com/office/drawing/2014/main" id="{6E298999-A5BD-BB4A-B3F2-8A2DD7383053}"/>
              </a:ext>
            </a:extLst>
          </p:cNvPr>
          <p:cNvPicPr>
            <a:picLocks noChangeAspect="1"/>
          </p:cNvPicPr>
          <p:nvPr/>
        </p:nvPicPr>
        <p:blipFill>
          <a:blip r:embed="rId5"/>
          <a:srcRect/>
          <a:stretch/>
        </p:blipFill>
        <p:spPr>
          <a:xfrm>
            <a:off x="1852582" y="3161790"/>
            <a:ext cx="1232691" cy="1232691"/>
          </a:xfrm>
          <a:prstGeom prst="rect">
            <a:avLst/>
          </a:prstGeom>
        </p:spPr>
      </p:pic>
      <p:sp>
        <p:nvSpPr>
          <p:cNvPr id="57" name="TextBox 56">
            <a:extLst>
              <a:ext uri="{FF2B5EF4-FFF2-40B4-BE49-F238E27FC236}">
                <a16:creationId xmlns:a16="http://schemas.microsoft.com/office/drawing/2014/main" id="{519F0E6F-38AE-0344-96A0-93895A51BFD4}"/>
              </a:ext>
            </a:extLst>
          </p:cNvPr>
          <p:cNvSpPr txBox="1"/>
          <p:nvPr/>
        </p:nvSpPr>
        <p:spPr>
          <a:xfrm>
            <a:off x="365901" y="2707007"/>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PHONE</a:t>
            </a:r>
          </a:p>
        </p:txBody>
      </p:sp>
      <p:sp>
        <p:nvSpPr>
          <p:cNvPr id="58" name="TextBox 57">
            <a:extLst>
              <a:ext uri="{FF2B5EF4-FFF2-40B4-BE49-F238E27FC236}">
                <a16:creationId xmlns:a16="http://schemas.microsoft.com/office/drawing/2014/main" id="{03418A87-7A20-654A-8B27-7706EC6D9BB3}"/>
              </a:ext>
            </a:extLst>
          </p:cNvPr>
          <p:cNvSpPr txBox="1"/>
          <p:nvPr/>
        </p:nvSpPr>
        <p:spPr>
          <a:xfrm>
            <a:off x="1894394" y="2707007"/>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TEXT</a:t>
            </a:r>
          </a:p>
        </p:txBody>
      </p:sp>
      <p:sp>
        <p:nvSpPr>
          <p:cNvPr id="59" name="TextBox 58">
            <a:extLst>
              <a:ext uri="{FF2B5EF4-FFF2-40B4-BE49-F238E27FC236}">
                <a16:creationId xmlns:a16="http://schemas.microsoft.com/office/drawing/2014/main" id="{85FE4FBE-8789-D24D-AA95-080839401BB8}"/>
              </a:ext>
            </a:extLst>
          </p:cNvPr>
          <p:cNvSpPr txBox="1"/>
          <p:nvPr/>
        </p:nvSpPr>
        <p:spPr>
          <a:xfrm>
            <a:off x="365901" y="4381983"/>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EMAIL</a:t>
            </a:r>
          </a:p>
        </p:txBody>
      </p:sp>
      <p:sp>
        <p:nvSpPr>
          <p:cNvPr id="60" name="TextBox 59">
            <a:extLst>
              <a:ext uri="{FF2B5EF4-FFF2-40B4-BE49-F238E27FC236}">
                <a16:creationId xmlns:a16="http://schemas.microsoft.com/office/drawing/2014/main" id="{9B57602D-ECA6-D54B-ADA2-784440C53359}"/>
              </a:ext>
            </a:extLst>
          </p:cNvPr>
          <p:cNvSpPr txBox="1"/>
          <p:nvPr/>
        </p:nvSpPr>
        <p:spPr>
          <a:xfrm>
            <a:off x="1894394" y="4381983"/>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SOCIAL</a:t>
            </a:r>
          </a:p>
        </p:txBody>
      </p:sp>
      <p:sp>
        <p:nvSpPr>
          <p:cNvPr id="21" name="Rectangle 20">
            <a:extLst>
              <a:ext uri="{FF2B5EF4-FFF2-40B4-BE49-F238E27FC236}">
                <a16:creationId xmlns:a16="http://schemas.microsoft.com/office/drawing/2014/main" id="{579F4789-AD33-BF4A-8D5E-0AA93B5649D5}"/>
              </a:ext>
            </a:extLst>
          </p:cNvPr>
          <p:cNvSpPr/>
          <p:nvPr/>
        </p:nvSpPr>
        <p:spPr>
          <a:xfrm>
            <a:off x="7104937" y="844897"/>
            <a:ext cx="2901173" cy="1323439"/>
          </a:xfrm>
          <a:prstGeom prst="rect">
            <a:avLst/>
          </a:prstGeom>
        </p:spPr>
        <p:txBody>
          <a:bodyPr wrap="square">
            <a:spAutoFit/>
          </a:bodyPr>
          <a:lstStyle/>
          <a:p>
            <a:r>
              <a:rPr lang="en-US" sz="1600" dirty="0">
                <a:solidFill>
                  <a:schemeClr val="tx1">
                    <a:lumMod val="50000"/>
                    <a:lumOff val="50000"/>
                  </a:schemeClr>
                </a:solidFill>
              </a:rPr>
              <a:t>Second Matter in an emergency</a:t>
            </a:r>
          </a:p>
          <a:p>
            <a:r>
              <a:rPr lang="en-US" sz="1600" dirty="0">
                <a:solidFill>
                  <a:schemeClr val="tx1">
                    <a:lumMod val="50000"/>
                    <a:lumOff val="50000"/>
                  </a:schemeClr>
                </a:solidFill>
              </a:rPr>
              <a:t>Protect your loved ones by signing up </a:t>
            </a:r>
            <a:r>
              <a:rPr lang="en-US" sz="1600" dirty="0">
                <a:solidFill>
                  <a:schemeClr val="tx1">
                    <a:lumMod val="50000"/>
                    <a:lumOff val="50000"/>
                  </a:schemeClr>
                </a:solidFill>
                <a:highlight>
                  <a:srgbClr val="FFFF00"/>
                </a:highlight>
              </a:rPr>
              <a:t>&lt;</a:t>
            </a:r>
            <a:r>
              <a:rPr lang="en-US" sz="1600" dirty="0" err="1">
                <a:solidFill>
                  <a:schemeClr val="tx1">
                    <a:lumMod val="50000"/>
                    <a:lumOff val="50000"/>
                  </a:schemeClr>
                </a:solidFill>
                <a:highlight>
                  <a:srgbClr val="FFFF00"/>
                </a:highlight>
              </a:rPr>
              <a:t>AlertSystemName</a:t>
            </a:r>
            <a:r>
              <a:rPr lang="en-US" sz="1600" dirty="0">
                <a:solidFill>
                  <a:schemeClr val="tx1">
                    <a:lumMod val="50000"/>
                    <a:lumOff val="50000"/>
                  </a:schemeClr>
                </a:solidFill>
                <a:highlight>
                  <a:srgbClr val="FFFF00"/>
                </a:highlight>
              </a:rPr>
              <a:t>&gt; </a:t>
            </a:r>
            <a:r>
              <a:rPr lang="en-US" sz="1600" dirty="0">
                <a:solidFill>
                  <a:schemeClr val="tx1">
                    <a:lumMod val="50000"/>
                    <a:lumOff val="50000"/>
                  </a:schemeClr>
                </a:solidFill>
              </a:rPr>
              <a:t>to receive important community and weather alert. </a:t>
            </a:r>
          </a:p>
        </p:txBody>
      </p:sp>
      <p:grpSp>
        <p:nvGrpSpPr>
          <p:cNvPr id="55" name="Group 54">
            <a:extLst>
              <a:ext uri="{FF2B5EF4-FFF2-40B4-BE49-F238E27FC236}">
                <a16:creationId xmlns:a16="http://schemas.microsoft.com/office/drawing/2014/main" id="{3980F866-8F33-C74A-9228-D9F8E5F31DEB}"/>
              </a:ext>
            </a:extLst>
          </p:cNvPr>
          <p:cNvGrpSpPr/>
          <p:nvPr/>
        </p:nvGrpSpPr>
        <p:grpSpPr>
          <a:xfrm>
            <a:off x="7228488" y="2105709"/>
            <a:ext cx="2654070" cy="4801331"/>
            <a:chOff x="2245943" y="4231137"/>
            <a:chExt cx="5566514" cy="10070074"/>
          </a:xfrm>
        </p:grpSpPr>
        <p:pic>
          <p:nvPicPr>
            <p:cNvPr id="62" name="Picture 61" descr="A picture containing monitor, sitting, screen, computer&#10;&#10;Description automatically generated">
              <a:extLst>
                <a:ext uri="{FF2B5EF4-FFF2-40B4-BE49-F238E27FC236}">
                  <a16:creationId xmlns:a16="http://schemas.microsoft.com/office/drawing/2014/main" id="{1F4C4F84-D705-CA44-971C-917063EE8B77}"/>
                </a:ext>
              </a:extLst>
            </p:cNvPr>
            <p:cNvPicPr>
              <a:picLocks noChangeAspect="1"/>
            </p:cNvPicPr>
            <p:nvPr/>
          </p:nvPicPr>
          <p:blipFill>
            <a:blip r:embed="rId6"/>
            <a:stretch>
              <a:fillRect/>
            </a:stretch>
          </p:blipFill>
          <p:spPr>
            <a:xfrm>
              <a:off x="2245943" y="4231137"/>
              <a:ext cx="5566514" cy="10070074"/>
            </a:xfrm>
            <a:prstGeom prst="rect">
              <a:avLst/>
            </a:prstGeom>
          </p:spPr>
        </p:pic>
        <p:sp>
          <p:nvSpPr>
            <p:cNvPr id="63" name="Rounded Rectangle 62">
              <a:extLst>
                <a:ext uri="{FF2B5EF4-FFF2-40B4-BE49-F238E27FC236}">
                  <a16:creationId xmlns:a16="http://schemas.microsoft.com/office/drawing/2014/main" id="{E2E1B907-F704-954A-8441-107C95923091}"/>
                </a:ext>
              </a:extLst>
            </p:cNvPr>
            <p:cNvSpPr/>
            <p:nvPr/>
          </p:nvSpPr>
          <p:spPr>
            <a:xfrm>
              <a:off x="3260557" y="7877267"/>
              <a:ext cx="3537285" cy="1883465"/>
            </a:xfrm>
            <a:prstGeom prst="round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C212668-4C5A-604F-AB43-380297563CF3}"/>
                </a:ext>
              </a:extLst>
            </p:cNvPr>
            <p:cNvSpPr/>
            <p:nvPr/>
          </p:nvSpPr>
          <p:spPr>
            <a:xfrm>
              <a:off x="3420721" y="7921029"/>
              <a:ext cx="3216955" cy="1807442"/>
            </a:xfrm>
            <a:prstGeom prst="rect">
              <a:avLst/>
            </a:prstGeom>
          </p:spPr>
          <p:txBody>
            <a:bodyPr wrap="square">
              <a:spAutoFit/>
            </a:bodyPr>
            <a:lstStyle/>
            <a:p>
              <a:r>
                <a:rPr lang="en-US" sz="1000" b="1" dirty="0">
                  <a:solidFill>
                    <a:schemeClr val="tx1">
                      <a:lumMod val="85000"/>
                      <a:lumOff val="15000"/>
                    </a:schemeClr>
                  </a:solidFill>
                </a:rPr>
                <a:t>Customize this message for your org. </a:t>
              </a:r>
              <a:r>
                <a:rPr lang="en-US" sz="1000" dirty="0">
                  <a:solidFill>
                    <a:schemeClr val="tx1">
                      <a:lumMod val="85000"/>
                      <a:lumOff val="15000"/>
                    </a:schemeClr>
                  </a:solidFill>
                </a:rPr>
                <a:t>Thank you for signing up for [ORG NAME] alerts to stay informed and up to date. </a:t>
              </a:r>
            </a:p>
          </p:txBody>
        </p:sp>
      </p:grpSp>
      <p:sp>
        <p:nvSpPr>
          <p:cNvPr id="24" name="Rectangle 23">
            <a:extLst>
              <a:ext uri="{FF2B5EF4-FFF2-40B4-BE49-F238E27FC236}">
                <a16:creationId xmlns:a16="http://schemas.microsoft.com/office/drawing/2014/main" id="{E6828453-81EC-1A47-AD20-4C6FDF03394B}"/>
              </a:ext>
            </a:extLst>
          </p:cNvPr>
          <p:cNvSpPr/>
          <p:nvPr/>
        </p:nvSpPr>
        <p:spPr>
          <a:xfrm>
            <a:off x="4450211" y="7026816"/>
            <a:ext cx="1416482" cy="246221"/>
          </a:xfrm>
          <a:prstGeom prst="rect">
            <a:avLst/>
          </a:prstGeom>
        </p:spPr>
        <p:txBody>
          <a:bodyPr wrap="square">
            <a:spAutoFit/>
          </a:bodyPr>
          <a:lstStyle/>
          <a:p>
            <a:pPr algn="ctr"/>
            <a:r>
              <a:rPr lang="en-US" sz="1000" b="1" dirty="0">
                <a:solidFill>
                  <a:schemeClr val="tx1">
                    <a:lumMod val="85000"/>
                    <a:lumOff val="15000"/>
                  </a:schemeClr>
                </a:solidFill>
                <a:latin typeface="Calibri" panose="020F0502020204030204" pitchFamily="34" charset="0"/>
                <a:cs typeface="Calibri" panose="020F0502020204030204" pitchFamily="34" charset="0"/>
              </a:rPr>
              <a:t>POWERED BY:</a:t>
            </a:r>
          </a:p>
        </p:txBody>
      </p:sp>
      <p:pic>
        <p:nvPicPr>
          <p:cNvPr id="25" name="Picture 24" descr="A picture containing food, drawing&#10;&#10;Description automatically generated">
            <a:extLst>
              <a:ext uri="{FF2B5EF4-FFF2-40B4-BE49-F238E27FC236}">
                <a16:creationId xmlns:a16="http://schemas.microsoft.com/office/drawing/2014/main" id="{9363BA20-5415-A74B-AEE9-EB6505272C66}"/>
              </a:ext>
            </a:extLst>
          </p:cNvPr>
          <p:cNvPicPr>
            <a:picLocks noChangeAspect="1"/>
          </p:cNvPicPr>
          <p:nvPr/>
        </p:nvPicPr>
        <p:blipFill>
          <a:blip r:embed="rId7"/>
          <a:stretch>
            <a:fillRect/>
          </a:stretch>
        </p:blipFill>
        <p:spPr>
          <a:xfrm>
            <a:off x="4159615" y="7316281"/>
            <a:ext cx="1907604" cy="449907"/>
          </a:xfrm>
          <a:prstGeom prst="rect">
            <a:avLst/>
          </a:prstGeom>
        </p:spPr>
      </p:pic>
      <p:sp>
        <p:nvSpPr>
          <p:cNvPr id="4" name="Rectangle 3">
            <a:extLst>
              <a:ext uri="{FF2B5EF4-FFF2-40B4-BE49-F238E27FC236}">
                <a16:creationId xmlns:a16="http://schemas.microsoft.com/office/drawing/2014/main" id="{6A6496D6-AE0C-4347-8526-C87CAE2A7C47}"/>
              </a:ext>
            </a:extLst>
          </p:cNvPr>
          <p:cNvSpPr/>
          <p:nvPr/>
        </p:nvSpPr>
        <p:spPr>
          <a:xfrm>
            <a:off x="103791" y="6894903"/>
            <a:ext cx="3295374" cy="646331"/>
          </a:xfrm>
          <a:prstGeom prst="rect">
            <a:avLst/>
          </a:prstGeom>
        </p:spPr>
        <p:txBody>
          <a:bodyPr wrap="square">
            <a:spAutoFit/>
          </a:bodyPr>
          <a:lstStyle/>
          <a:p>
            <a:r>
              <a:rPr lang="en-US" sz="900" i="1" dirty="0">
                <a:solidFill>
                  <a:srgbClr val="000000"/>
                </a:solidFill>
                <a:latin typeface="Calibri" panose="020F0502020204030204" pitchFamily="34" charset="0"/>
              </a:rPr>
              <a:t>Message and data rates may apply. Text messages are sent on an as-needed basis. This service is provided per the </a:t>
            </a:r>
            <a:r>
              <a:rPr lang="en-US" sz="900" i="1" u="sng" dirty="0">
                <a:solidFill>
                  <a:srgbClr val="0563C1"/>
                </a:solidFill>
                <a:latin typeface="Calibri" panose="020F0502020204030204" pitchFamily="34" charset="0"/>
                <a:hlinkClick r:id="rId8"/>
              </a:rPr>
              <a:t>Terms of Use</a:t>
            </a:r>
            <a:r>
              <a:rPr lang="en-US" sz="900" i="1" dirty="0">
                <a:solidFill>
                  <a:srgbClr val="000000"/>
                </a:solidFill>
                <a:latin typeface="Calibri" panose="020F0502020204030204" pitchFamily="34" charset="0"/>
              </a:rPr>
              <a:t> and </a:t>
            </a:r>
            <a:r>
              <a:rPr lang="en-US" sz="900" i="1" u="sng" dirty="0">
                <a:solidFill>
                  <a:srgbClr val="0563C1"/>
                </a:solidFill>
                <a:latin typeface="Calibri" panose="020F0502020204030204" pitchFamily="34" charset="0"/>
                <a:hlinkClick r:id="rId9"/>
              </a:rPr>
              <a:t>Privacy Policy</a:t>
            </a:r>
            <a:r>
              <a:rPr lang="en-US" sz="900" i="1" dirty="0">
                <a:solidFill>
                  <a:srgbClr val="000000"/>
                </a:solidFill>
                <a:latin typeface="Arial" panose="020B0604020202020204" pitchFamily="34" charset="0"/>
              </a:rPr>
              <a:t>. </a:t>
            </a:r>
            <a:r>
              <a:rPr lang="en-US" sz="900" i="1" dirty="0">
                <a:solidFill>
                  <a:srgbClr val="000000"/>
                </a:solidFill>
                <a:latin typeface="Calibri" panose="020F0502020204030204" pitchFamily="34" charset="0"/>
              </a:rPr>
              <a:t>Text STOP to &lt;short code&gt; to cancel or HELP for tech support.”</a:t>
            </a:r>
            <a:endParaRPr lang="en-US" sz="900" dirty="0"/>
          </a:p>
        </p:txBody>
      </p:sp>
    </p:spTree>
    <p:extLst>
      <p:ext uri="{BB962C8B-B14F-4D97-AF65-F5344CB8AC3E}">
        <p14:creationId xmlns:p14="http://schemas.microsoft.com/office/powerpoint/2010/main" val="206886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F4F5567-9152-5D49-9BC0-92EC5BAB70D8}"/>
              </a:ext>
            </a:extLst>
          </p:cNvPr>
          <p:cNvSpPr/>
          <p:nvPr/>
        </p:nvSpPr>
        <p:spPr>
          <a:xfrm>
            <a:off x="6840690" y="0"/>
            <a:ext cx="3429000"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54" name="Rectangle 53">
            <a:extLst>
              <a:ext uri="{FF2B5EF4-FFF2-40B4-BE49-F238E27FC236}">
                <a16:creationId xmlns:a16="http://schemas.microsoft.com/office/drawing/2014/main" id="{28D97960-078A-EF49-8047-7AC35385CC60}"/>
              </a:ext>
            </a:extLst>
          </p:cNvPr>
          <p:cNvSpPr/>
          <p:nvPr/>
        </p:nvSpPr>
        <p:spPr>
          <a:xfrm>
            <a:off x="-25991" y="0"/>
            <a:ext cx="3429000"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7" name="TextBox 6">
            <a:extLst>
              <a:ext uri="{FF2B5EF4-FFF2-40B4-BE49-F238E27FC236}">
                <a16:creationId xmlns:a16="http://schemas.microsoft.com/office/drawing/2014/main" id="{9B526A5A-7412-4249-B6AE-D83E767F5D9D}"/>
              </a:ext>
            </a:extLst>
          </p:cNvPr>
          <p:cNvSpPr txBox="1"/>
          <p:nvPr/>
        </p:nvSpPr>
        <p:spPr>
          <a:xfrm>
            <a:off x="228652" y="538013"/>
            <a:ext cx="2928395" cy="7109639"/>
          </a:xfrm>
          <a:prstGeom prst="rect">
            <a:avLst/>
          </a:prstGeom>
          <a:noFill/>
        </p:spPr>
        <p:txBody>
          <a:bodyPr wrap="square" rtlCol="0">
            <a:spAutoFit/>
          </a:bodyPr>
          <a:lstStyle/>
          <a:p>
            <a:r>
              <a:rPr lang="en-US" sz="1200" b="1" dirty="0">
                <a:cs typeface="Times New Roman" panose="02020603050405020304" pitchFamily="18" charset="0"/>
              </a:rPr>
              <a:t>What is Alerts powered by Smart911</a:t>
            </a:r>
            <a:r>
              <a:rPr lang="en-US" sz="1200" b="1" dirty="0">
                <a:highlight>
                  <a:srgbClr val="FFFF00"/>
                </a:highlight>
                <a:cs typeface="Times New Roman" panose="02020603050405020304" pitchFamily="18" charset="0"/>
              </a:rPr>
              <a:t>[or insert your alert system name]?</a:t>
            </a:r>
            <a:br>
              <a:rPr lang="en-US" sz="1200" b="1" dirty="0">
                <a:solidFill>
                  <a:schemeClr val="tx1">
                    <a:lumMod val="50000"/>
                    <a:lumOff val="50000"/>
                  </a:schemeClr>
                </a:solidFill>
                <a:cs typeface="Times New Roman" panose="02020603050405020304" pitchFamily="18" charset="0"/>
              </a:rPr>
            </a:br>
            <a:r>
              <a:rPr lang="en-US" sz="1200" dirty="0">
                <a:solidFill>
                  <a:schemeClr val="tx1">
                    <a:lumMod val="50000"/>
                    <a:lumOff val="50000"/>
                  </a:schemeClr>
                </a:solidFill>
                <a:cs typeface="Times New Roman" panose="02020603050405020304" pitchFamily="18" charset="0"/>
              </a:rPr>
              <a:t>Alerts powered by Smart911[or insert your alert system name] is the [insert your location]’s official emergency alert and notification system. This system is used to send alerts to the public during emergencies. Alerts powered by Smart911 [or insert your alert system name] is a free service that allows you to sign up online to receive customized alerts via text message, email, and voice message. </a:t>
            </a:r>
          </a:p>
          <a:p>
            <a:endParaRPr lang="en-US" sz="1200" dirty="0">
              <a:solidFill>
                <a:schemeClr val="tx1">
                  <a:lumMod val="50000"/>
                  <a:lumOff val="50000"/>
                </a:schemeClr>
              </a:solidFill>
              <a:cs typeface="Times New Roman" panose="02020603050405020304" pitchFamily="18" charset="0"/>
            </a:endParaRPr>
          </a:p>
          <a:p>
            <a:r>
              <a:rPr lang="en-US" sz="1200" dirty="0">
                <a:solidFill>
                  <a:schemeClr val="tx1">
                    <a:lumMod val="50000"/>
                    <a:lumOff val="50000"/>
                  </a:schemeClr>
                </a:solidFill>
                <a:cs typeface="Times New Roman" panose="02020603050405020304" pitchFamily="18" charset="0"/>
              </a:rPr>
              <a:t>In addition to emergency alerts, you can also choose to receive customizable community notifications. These include notifications about severe weather, safety, health, utility disruptions, major traffic incidents, and more. This service is provided by the [insert your location] at no cost to the public; however, message and data rates may apply.</a:t>
            </a:r>
          </a:p>
          <a:p>
            <a:endParaRPr lang="en-US" sz="1200" dirty="0">
              <a:solidFill>
                <a:schemeClr val="tx1">
                  <a:lumMod val="50000"/>
                  <a:lumOff val="50000"/>
                </a:schemeClr>
              </a:solidFill>
              <a:cs typeface="Times New Roman" panose="02020603050405020304" pitchFamily="18" charset="0"/>
            </a:endParaRPr>
          </a:p>
          <a:p>
            <a:r>
              <a:rPr lang="en-US" sz="1200" b="1" dirty="0">
                <a:ea typeface="Times New Roman" panose="02020603050405020304" pitchFamily="18" charset="0"/>
                <a:cs typeface="Times New Roman" panose="02020603050405020304" pitchFamily="18" charset="0"/>
              </a:rPr>
              <a:t>Why should I sign-up for Alerts powered by Smart911 </a:t>
            </a:r>
            <a:r>
              <a:rPr lang="en-US" sz="1200" b="1" dirty="0">
                <a:highlight>
                  <a:srgbClr val="FFFF00"/>
                </a:highlight>
                <a:ea typeface="Times New Roman" panose="02020603050405020304" pitchFamily="18" charset="0"/>
                <a:cs typeface="Times New Roman" panose="02020603050405020304" pitchFamily="18" charset="0"/>
              </a:rPr>
              <a:t>[or insert your alert system name]</a:t>
            </a:r>
            <a:r>
              <a:rPr lang="en-US" sz="1200" b="1" dirty="0">
                <a:ea typeface="Times New Roman" panose="02020603050405020304" pitchFamily="18" charset="0"/>
                <a:cs typeface="Times New Roman" panose="02020603050405020304" pitchFamily="18" charset="0"/>
              </a:rPr>
              <a:t>?</a:t>
            </a:r>
            <a:br>
              <a:rPr lang="en-US" sz="1200" dirty="0">
                <a:solidFill>
                  <a:schemeClr val="tx1">
                    <a:lumMod val="50000"/>
                    <a:lumOff val="50000"/>
                  </a:schemeClr>
                </a:solidFill>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When emergencies happen, be the first to know. The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[insert your location]</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uses Alerts powered by Smart911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[or insert your alert system name]</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to send official, real-time alerts to the public with information about potentially life-saving actions they may need to take to keep themselves and their families safe. By signing up for Alerts powered by Smart911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[or insert your alert system name],</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you are taking a large step toward improving your personal safety.</a:t>
            </a:r>
            <a:endParaRPr lang="en-US" sz="1200" dirty="0">
              <a:solidFill>
                <a:schemeClr val="tx1">
                  <a:lumMod val="50000"/>
                  <a:lumOff val="50000"/>
                </a:schemeClr>
              </a:solidFill>
              <a:ea typeface="Calibri" panose="020F0502020204030204" pitchFamily="34" charset="0"/>
              <a:cs typeface="Times New Roman" panose="02020603050405020304" pitchFamily="18" charset="0"/>
            </a:endParaRPr>
          </a:p>
          <a:p>
            <a:endParaRPr lang="en-US" sz="1200" dirty="0">
              <a:solidFill>
                <a:schemeClr val="tx1">
                  <a:lumMod val="50000"/>
                  <a:lumOff val="50000"/>
                </a:schemeClr>
              </a:solidFill>
            </a:endParaRPr>
          </a:p>
        </p:txBody>
      </p:sp>
      <p:sp>
        <p:nvSpPr>
          <p:cNvPr id="50" name="TextBox 49">
            <a:extLst>
              <a:ext uri="{FF2B5EF4-FFF2-40B4-BE49-F238E27FC236}">
                <a16:creationId xmlns:a16="http://schemas.microsoft.com/office/drawing/2014/main" id="{4C7B936B-B7CF-9343-B51D-6189D4F2A2A0}"/>
              </a:ext>
            </a:extLst>
          </p:cNvPr>
          <p:cNvSpPr txBox="1"/>
          <p:nvPr/>
        </p:nvSpPr>
        <p:spPr>
          <a:xfrm>
            <a:off x="3657652" y="538013"/>
            <a:ext cx="2928395" cy="2308324"/>
          </a:xfrm>
          <a:prstGeom prst="rect">
            <a:avLst/>
          </a:prstGeom>
          <a:noFill/>
        </p:spPr>
        <p:txBody>
          <a:bodyPr wrap="square" rtlCol="0">
            <a:spAutoFit/>
          </a:bodyPr>
          <a:lstStyle/>
          <a:p>
            <a:pPr marR="0" lvl="0">
              <a:spcBef>
                <a:spcPts val="0"/>
              </a:spcBef>
              <a:spcAft>
                <a:spcPts val="0"/>
              </a:spcAft>
            </a:pPr>
            <a:r>
              <a:rPr lang="en-US" sz="1200" b="1" dirty="0">
                <a:cs typeface="Times New Roman" panose="02020603050405020304" pitchFamily="18" charset="0"/>
              </a:rPr>
              <a:t>How do I sign-up for Alerts powered by Smart911</a:t>
            </a:r>
            <a:r>
              <a:rPr lang="en-US" sz="1200" b="1" dirty="0">
                <a:highlight>
                  <a:srgbClr val="FFFF00"/>
                </a:highlight>
                <a:cs typeface="Times New Roman" panose="02020603050405020304" pitchFamily="18" charset="0"/>
              </a:rPr>
              <a:t> [or insert your alert system name]?</a:t>
            </a:r>
            <a:br>
              <a:rPr lang="en-US" sz="1200" dirty="0">
                <a:solidFill>
                  <a:schemeClr val="tx1">
                    <a:lumMod val="50000"/>
                    <a:lumOff val="50000"/>
                  </a:schemeClr>
                </a:solidFill>
                <a:cs typeface="Times New Roman" panose="02020603050405020304" pitchFamily="18" charset="0"/>
              </a:rPr>
            </a:br>
            <a:r>
              <a:rPr lang="en-US" sz="1200" dirty="0">
                <a:solidFill>
                  <a:schemeClr val="tx1">
                    <a:lumMod val="50000"/>
                    <a:lumOff val="50000"/>
                  </a:schemeClr>
                </a:solidFill>
                <a:cs typeface="Times New Roman" panose="02020603050405020304" pitchFamily="18" charset="0"/>
              </a:rPr>
              <a:t>Signing up for Alerts powered by Smart911 </a:t>
            </a:r>
            <a:r>
              <a:rPr lang="en-US" sz="1200" dirty="0">
                <a:solidFill>
                  <a:schemeClr val="tx1">
                    <a:lumMod val="50000"/>
                    <a:lumOff val="50000"/>
                  </a:schemeClr>
                </a:solidFill>
                <a:highlight>
                  <a:srgbClr val="FFFF00"/>
                </a:highlight>
                <a:cs typeface="Times New Roman" panose="02020603050405020304" pitchFamily="18" charset="0"/>
              </a:rPr>
              <a:t>[or insert your alert system name]</a:t>
            </a:r>
            <a:r>
              <a:rPr lang="en-US" sz="1200" dirty="0">
                <a:solidFill>
                  <a:schemeClr val="tx1">
                    <a:lumMod val="50000"/>
                    <a:lumOff val="50000"/>
                  </a:schemeClr>
                </a:solidFill>
                <a:cs typeface="Times New Roman" panose="02020603050405020304" pitchFamily="18" charset="0"/>
              </a:rPr>
              <a:t> is easy! Go to alerts.smart911.com </a:t>
            </a:r>
            <a:r>
              <a:rPr lang="en-US" sz="1200" dirty="0">
                <a:solidFill>
                  <a:schemeClr val="tx1">
                    <a:lumMod val="50000"/>
                    <a:lumOff val="50000"/>
                  </a:schemeClr>
                </a:solidFill>
                <a:highlight>
                  <a:srgbClr val="FFFF00"/>
                </a:highlight>
                <a:cs typeface="Times New Roman" panose="02020603050405020304" pitchFamily="18" charset="0"/>
              </a:rPr>
              <a:t>[or insert your custom URL]</a:t>
            </a:r>
            <a:r>
              <a:rPr lang="en-US" sz="1200" dirty="0">
                <a:solidFill>
                  <a:schemeClr val="tx1">
                    <a:lumMod val="50000"/>
                    <a:lumOff val="50000"/>
                  </a:schemeClr>
                </a:solidFill>
                <a:cs typeface="Times New Roman" panose="02020603050405020304" pitchFamily="18" charset="0"/>
              </a:rPr>
              <a:t> and register your contact information.</a:t>
            </a:r>
          </a:p>
          <a:p>
            <a:pPr marR="0" lvl="0">
              <a:spcBef>
                <a:spcPts val="0"/>
              </a:spcBef>
              <a:spcAft>
                <a:spcPts val="0"/>
              </a:spcAft>
            </a:pPr>
            <a:br>
              <a:rPr lang="en-US" sz="1200" dirty="0">
                <a:solidFill>
                  <a:schemeClr val="tx1">
                    <a:lumMod val="50000"/>
                    <a:lumOff val="50000"/>
                  </a:schemeClr>
                </a:solidFill>
                <a:cs typeface="Times New Roman" panose="02020603050405020304" pitchFamily="18" charset="0"/>
              </a:rPr>
            </a:br>
            <a:r>
              <a:rPr lang="en-US" sz="1200" dirty="0">
                <a:solidFill>
                  <a:schemeClr val="tx1">
                    <a:lumMod val="50000"/>
                    <a:lumOff val="50000"/>
                  </a:schemeClr>
                </a:solidFill>
                <a:cs typeface="Times New Roman" panose="02020603050405020304" pitchFamily="18" charset="0"/>
              </a:rPr>
              <a:t>To update your existing Alerts powered by Smart911 </a:t>
            </a:r>
            <a:r>
              <a:rPr lang="en-US" sz="1200" dirty="0">
                <a:solidFill>
                  <a:schemeClr val="tx1">
                    <a:lumMod val="50000"/>
                    <a:lumOff val="50000"/>
                  </a:schemeClr>
                </a:solidFill>
                <a:highlight>
                  <a:srgbClr val="FFFF00"/>
                </a:highlight>
                <a:cs typeface="Times New Roman" panose="02020603050405020304" pitchFamily="18" charset="0"/>
              </a:rPr>
              <a:t>[or insert your alert system name]</a:t>
            </a:r>
            <a:r>
              <a:rPr lang="en-US" sz="1200" dirty="0">
                <a:solidFill>
                  <a:schemeClr val="tx1">
                    <a:lumMod val="50000"/>
                    <a:lumOff val="50000"/>
                  </a:schemeClr>
                </a:solidFill>
                <a:cs typeface="Times New Roman" panose="02020603050405020304" pitchFamily="18" charset="0"/>
              </a:rPr>
              <a:t> preferences, click here. </a:t>
            </a:r>
            <a:r>
              <a:rPr lang="en-US" sz="1200" dirty="0">
                <a:solidFill>
                  <a:schemeClr val="tx1">
                    <a:lumMod val="50000"/>
                    <a:lumOff val="50000"/>
                  </a:schemeClr>
                </a:solidFill>
                <a:highlight>
                  <a:srgbClr val="FFFF00"/>
                </a:highlight>
                <a:cs typeface="Times New Roman" panose="02020603050405020304" pitchFamily="18" charset="0"/>
              </a:rPr>
              <a:t>[insert sign in URL]</a:t>
            </a:r>
          </a:p>
        </p:txBody>
      </p:sp>
      <p:sp>
        <p:nvSpPr>
          <p:cNvPr id="51" name="TextBox 50">
            <a:extLst>
              <a:ext uri="{FF2B5EF4-FFF2-40B4-BE49-F238E27FC236}">
                <a16:creationId xmlns:a16="http://schemas.microsoft.com/office/drawing/2014/main" id="{FE991287-5DFF-7546-A433-08B1299AA148}"/>
              </a:ext>
            </a:extLst>
          </p:cNvPr>
          <p:cNvSpPr txBox="1"/>
          <p:nvPr/>
        </p:nvSpPr>
        <p:spPr>
          <a:xfrm>
            <a:off x="3679302" y="3040968"/>
            <a:ext cx="2928395" cy="2492990"/>
          </a:xfrm>
          <a:prstGeom prst="rect">
            <a:avLst/>
          </a:prstGeom>
          <a:noFill/>
        </p:spPr>
        <p:txBody>
          <a:bodyPr wrap="square" rtlCol="0">
            <a:spAutoFit/>
          </a:bodyPr>
          <a:lstStyle/>
          <a:p>
            <a:pPr marR="0" lvl="0">
              <a:spcBef>
                <a:spcPts val="0"/>
              </a:spcBef>
              <a:spcAft>
                <a:spcPts val="0"/>
              </a:spcAft>
            </a:pPr>
            <a:r>
              <a:rPr lang="en-US" sz="1200" b="1" dirty="0">
                <a:ea typeface="Times New Roman" panose="02020603050405020304" pitchFamily="18" charset="0"/>
                <a:cs typeface="Times New Roman" panose="02020603050405020304" pitchFamily="18" charset="0"/>
              </a:rPr>
              <a:t>What types of alerts will I receive?</a:t>
            </a:r>
            <a:b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Emergency alerts are sent 24/7 when there is an immediate threat to life and/or property. In addition to emergency alerts, you can also choose to receive customizable community notifications. These include notifications about:</a:t>
            </a:r>
            <a:endParaRPr lang="en-US" sz="1200"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Severe </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Safety risks</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Health risks</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Transportation disruption</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Special event information </a:t>
            </a: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Test messages</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42754A84-C041-5540-8E85-C597EF248FD4}"/>
              </a:ext>
            </a:extLst>
          </p:cNvPr>
          <p:cNvSpPr txBox="1"/>
          <p:nvPr/>
        </p:nvSpPr>
        <p:spPr>
          <a:xfrm>
            <a:off x="3679301" y="5570006"/>
            <a:ext cx="2928395" cy="1384995"/>
          </a:xfrm>
          <a:prstGeom prst="rect">
            <a:avLst/>
          </a:prstGeom>
          <a:noFill/>
        </p:spPr>
        <p:txBody>
          <a:bodyPr wrap="square" rtlCol="0">
            <a:spAutoFit/>
          </a:bodyPr>
          <a:lstStyle/>
          <a:p>
            <a:pPr marR="0" lvl="0">
              <a:spcBef>
                <a:spcPts val="0"/>
              </a:spcBef>
              <a:spcAft>
                <a:spcPts val="0"/>
              </a:spcAft>
            </a:pPr>
            <a:r>
              <a:rPr lang="en-US" sz="1200" b="1" dirty="0">
                <a:ea typeface="Times New Roman" panose="02020603050405020304" pitchFamily="18" charset="0"/>
                <a:cs typeface="Times New Roman" panose="02020603050405020304" pitchFamily="18" charset="0"/>
              </a:rPr>
              <a:t>Will my information be disclosed or shared?</a:t>
            </a:r>
            <a:br>
              <a:rPr lang="en-US" sz="1200" b="1" dirty="0">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No, your information is private and will not be used or distributed in any manner. The information that you provide is exempt from public disclosure and will be used for emergency purposes only.</a:t>
            </a:r>
            <a:endParaRPr lang="en-US" sz="1200" dirty="0">
              <a:solidFill>
                <a:schemeClr val="tx1">
                  <a:lumMod val="50000"/>
                  <a:lumOff val="50000"/>
                </a:schemeClr>
              </a:solidFill>
              <a:highlight>
                <a:srgbClr val="FFFF00"/>
              </a:highlight>
              <a:cs typeface="Times New Roman" panose="02020603050405020304" pitchFamily="18" charset="0"/>
            </a:endParaRPr>
          </a:p>
        </p:txBody>
      </p:sp>
      <p:sp>
        <p:nvSpPr>
          <p:cNvPr id="53" name="TextBox 52">
            <a:extLst>
              <a:ext uri="{FF2B5EF4-FFF2-40B4-BE49-F238E27FC236}">
                <a16:creationId xmlns:a16="http://schemas.microsoft.com/office/drawing/2014/main" id="{0DA29E7B-64A7-0A4D-83C5-EB1642A87AAA}"/>
              </a:ext>
            </a:extLst>
          </p:cNvPr>
          <p:cNvSpPr txBox="1"/>
          <p:nvPr/>
        </p:nvSpPr>
        <p:spPr>
          <a:xfrm>
            <a:off x="7035090" y="518461"/>
            <a:ext cx="2928395" cy="1938992"/>
          </a:xfrm>
          <a:prstGeom prst="rect">
            <a:avLst/>
          </a:prstGeom>
          <a:noFill/>
        </p:spPr>
        <p:txBody>
          <a:bodyPr wrap="square" rtlCol="0">
            <a:spAutoFit/>
          </a:bodyPr>
          <a:lstStyle/>
          <a:p>
            <a:r>
              <a:rPr lang="en-US" sz="1200" b="1" dirty="0">
                <a:ea typeface="Times New Roman" panose="02020603050405020304" pitchFamily="18" charset="0"/>
                <a:cs typeface="Times New Roman" panose="02020603050405020304" pitchFamily="18" charset="0"/>
              </a:rPr>
              <a:t>How much does it cost?</a:t>
            </a:r>
            <a:br>
              <a:rPr lang="en-US" sz="1200" b="1" dirty="0">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This service is provided by the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[insert your location]</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at no cost to the public; however, m</a:t>
            </a:r>
            <a:r>
              <a:rPr lang="en-US" sz="1200" dirty="0">
                <a:solidFill>
                  <a:schemeClr val="tx1">
                    <a:lumMod val="50000"/>
                    <a:lumOff val="50000"/>
                  </a:schemeClr>
                </a:solidFill>
                <a:cs typeface="Times New Roman" panose="02020603050405020304" pitchFamily="18" charset="0"/>
              </a:rPr>
              <a:t>essage and data rates may apply. Text messages are sent on an as-needed basis. This service is provided per the </a:t>
            </a:r>
            <a:r>
              <a:rPr lang="en-US" sz="1200" dirty="0">
                <a:solidFill>
                  <a:schemeClr val="tx1">
                    <a:lumMod val="50000"/>
                    <a:lumOff val="50000"/>
                  </a:schemeClr>
                </a:solidFill>
                <a:cs typeface="Times New Roman" panose="02020603050405020304" pitchFamily="18" charset="0"/>
                <a:hlinkClick r:id="rId2">
                  <a:extLst>
                    <a:ext uri="{A12FA001-AC4F-418D-AE19-62706E023703}">
                      <ahyp:hlinkClr xmlns:ahyp="http://schemas.microsoft.com/office/drawing/2018/hyperlinkcolor" val="tx"/>
                    </a:ext>
                  </a:extLst>
                </a:hlinkClick>
              </a:rPr>
              <a:t>Terms of Use</a:t>
            </a:r>
            <a:r>
              <a:rPr lang="en-US" sz="1200" dirty="0">
                <a:solidFill>
                  <a:schemeClr val="tx1">
                    <a:lumMod val="50000"/>
                    <a:lumOff val="50000"/>
                  </a:schemeClr>
                </a:solidFill>
                <a:cs typeface="Times New Roman" panose="02020603050405020304" pitchFamily="18" charset="0"/>
              </a:rPr>
              <a:t> and </a:t>
            </a:r>
            <a:r>
              <a:rPr lang="en-US" sz="1200" dirty="0">
                <a:solidFill>
                  <a:schemeClr val="tx1">
                    <a:lumMod val="50000"/>
                    <a:lumOff val="50000"/>
                  </a:schemeClr>
                </a:solidFill>
                <a:cs typeface="Times New Roman" panose="02020603050405020304" pitchFamily="18" charset="0"/>
                <a:hlinkClick r:id="rId3">
                  <a:extLst>
                    <a:ext uri="{A12FA001-AC4F-418D-AE19-62706E023703}">
                      <ahyp:hlinkClr xmlns:ahyp="http://schemas.microsoft.com/office/drawing/2018/hyperlinkcolor" val="tx"/>
                    </a:ext>
                  </a:extLst>
                </a:hlinkClick>
              </a:rPr>
              <a:t>Privacy Policy</a:t>
            </a:r>
            <a:r>
              <a:rPr lang="en-US" sz="1200" dirty="0">
                <a:solidFill>
                  <a:schemeClr val="tx1">
                    <a:lumMod val="50000"/>
                    <a:lumOff val="50000"/>
                  </a:schemeClr>
                </a:solidFill>
                <a:cs typeface="Times New Roman" panose="02020603050405020304" pitchFamily="18" charset="0"/>
              </a:rPr>
              <a:t>. Text STOP to &lt;short code&gt; to cancel or HELP for tech support.”</a:t>
            </a:r>
          </a:p>
          <a:p>
            <a:endParaRPr lang="en-US" sz="1200" dirty="0">
              <a:solidFill>
                <a:schemeClr val="tx1">
                  <a:lumMod val="50000"/>
                  <a:lumOff val="50000"/>
                </a:schemeClr>
              </a:solidFill>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66B126DC-4CF4-FE40-8B4E-0E6948FC8138}"/>
              </a:ext>
            </a:extLst>
          </p:cNvPr>
          <p:cNvGrpSpPr>
            <a:grpSpLocks noChangeAspect="1"/>
          </p:cNvGrpSpPr>
          <p:nvPr/>
        </p:nvGrpSpPr>
        <p:grpSpPr>
          <a:xfrm>
            <a:off x="6787701" y="2219548"/>
            <a:ext cx="3481989" cy="6299913"/>
            <a:chOff x="2349651" y="4750126"/>
            <a:chExt cx="5359098" cy="9694850"/>
          </a:xfrm>
        </p:grpSpPr>
        <p:pic>
          <p:nvPicPr>
            <p:cNvPr id="19" name="Picture 18" descr="A screenshot of a cell phone&#10;&#10;Description automatically generated">
              <a:extLst>
                <a:ext uri="{FF2B5EF4-FFF2-40B4-BE49-F238E27FC236}">
                  <a16:creationId xmlns:a16="http://schemas.microsoft.com/office/drawing/2014/main" id="{923F7736-5005-054D-857E-5B868F31D701}"/>
                </a:ext>
              </a:extLst>
            </p:cNvPr>
            <p:cNvPicPr>
              <a:picLocks noChangeAspect="1"/>
            </p:cNvPicPr>
            <p:nvPr/>
          </p:nvPicPr>
          <p:blipFill>
            <a:blip r:embed="rId4"/>
            <a:stretch>
              <a:fillRect/>
            </a:stretch>
          </p:blipFill>
          <p:spPr>
            <a:xfrm>
              <a:off x="2349651" y="4750126"/>
              <a:ext cx="5359098" cy="9694850"/>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C24369C8-81E5-DE4F-9B72-B01F271FED26}"/>
                </a:ext>
              </a:extLst>
            </p:cNvPr>
            <p:cNvPicPr>
              <a:picLocks noChangeAspect="1"/>
            </p:cNvPicPr>
            <p:nvPr/>
          </p:nvPicPr>
          <p:blipFill>
            <a:blip r:embed="rId5"/>
            <a:stretch>
              <a:fillRect/>
            </a:stretch>
          </p:blipFill>
          <p:spPr>
            <a:xfrm>
              <a:off x="3767802" y="7099678"/>
              <a:ext cx="3019069" cy="785575"/>
            </a:xfrm>
            <a:prstGeom prst="rect">
              <a:avLst/>
            </a:prstGeom>
          </p:spPr>
        </p:pic>
        <p:pic>
          <p:nvPicPr>
            <p:cNvPr id="21" name="Picture 20" descr="A close up of a logo&#10;&#10;Description automatically generated">
              <a:extLst>
                <a:ext uri="{FF2B5EF4-FFF2-40B4-BE49-F238E27FC236}">
                  <a16:creationId xmlns:a16="http://schemas.microsoft.com/office/drawing/2014/main" id="{6C88976F-A82C-BF45-9A3D-D50DE5356C0A}"/>
                </a:ext>
              </a:extLst>
            </p:cNvPr>
            <p:cNvPicPr>
              <a:picLocks noChangeAspect="1"/>
            </p:cNvPicPr>
            <p:nvPr/>
          </p:nvPicPr>
          <p:blipFill>
            <a:blip r:embed="rId6"/>
            <a:stretch>
              <a:fillRect/>
            </a:stretch>
          </p:blipFill>
          <p:spPr>
            <a:xfrm>
              <a:off x="3268913" y="8158147"/>
              <a:ext cx="3264922" cy="15308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2A76AAD2-EECD-7A4A-867E-6479AB3B2329}"/>
                </a:ext>
              </a:extLst>
            </p:cNvPr>
            <p:cNvPicPr>
              <a:picLocks noChangeAspect="1"/>
            </p:cNvPicPr>
            <p:nvPr/>
          </p:nvPicPr>
          <p:blipFill>
            <a:blip r:embed="rId6"/>
            <a:stretch>
              <a:fillRect/>
            </a:stretch>
          </p:blipFill>
          <p:spPr>
            <a:xfrm>
              <a:off x="3240027" y="9939761"/>
              <a:ext cx="3264922" cy="1530854"/>
            </a:xfrm>
            <a:prstGeom prst="rect">
              <a:avLst/>
            </a:prstGeom>
          </p:spPr>
        </p:pic>
        <p:sp>
          <p:nvSpPr>
            <p:cNvPr id="23" name="Rectangle 22">
              <a:extLst>
                <a:ext uri="{FF2B5EF4-FFF2-40B4-BE49-F238E27FC236}">
                  <a16:creationId xmlns:a16="http://schemas.microsoft.com/office/drawing/2014/main" id="{15EFCF38-2433-4B4F-82D5-78AACA76459E}"/>
                </a:ext>
              </a:extLst>
            </p:cNvPr>
            <p:cNvSpPr/>
            <p:nvPr/>
          </p:nvSpPr>
          <p:spPr>
            <a:xfrm>
              <a:off x="3882963" y="7267489"/>
              <a:ext cx="2634972" cy="449952"/>
            </a:xfrm>
            <a:prstGeom prst="rect">
              <a:avLst/>
            </a:prstGeom>
          </p:spPr>
          <p:txBody>
            <a:bodyPr wrap="square">
              <a:spAutoFit/>
            </a:bodyPr>
            <a:lstStyle/>
            <a:p>
              <a:pPr algn="ctr"/>
              <a:r>
                <a:rPr lang="en-US" sz="1300" dirty="0">
                  <a:solidFill>
                    <a:schemeClr val="bg1"/>
                  </a:solidFill>
                </a:rPr>
                <a:t>[KEYWORD] </a:t>
              </a:r>
              <a:endParaRPr lang="en-US" sz="1300" dirty="0"/>
            </a:p>
          </p:txBody>
        </p:sp>
        <p:sp>
          <p:nvSpPr>
            <p:cNvPr id="24" name="Rectangle 23">
              <a:extLst>
                <a:ext uri="{FF2B5EF4-FFF2-40B4-BE49-F238E27FC236}">
                  <a16:creationId xmlns:a16="http://schemas.microsoft.com/office/drawing/2014/main" id="{C5083AE9-99BB-1F49-B33C-FCF60FDF0EF9}"/>
                </a:ext>
              </a:extLst>
            </p:cNvPr>
            <p:cNvSpPr/>
            <p:nvPr/>
          </p:nvSpPr>
          <p:spPr>
            <a:xfrm>
              <a:off x="3515716" y="8253756"/>
              <a:ext cx="3026964" cy="1373536"/>
            </a:xfrm>
            <a:prstGeom prst="rect">
              <a:avLst/>
            </a:prstGeom>
          </p:spPr>
          <p:txBody>
            <a:bodyPr wrap="square">
              <a:spAutoFit/>
            </a:bodyPr>
            <a:lstStyle/>
            <a:p>
              <a:r>
                <a:rPr lang="en-US" sz="1300" dirty="0">
                  <a:solidFill>
                    <a:schemeClr val="tx1">
                      <a:lumMod val="85000"/>
                      <a:lumOff val="15000"/>
                    </a:schemeClr>
                  </a:solidFill>
                </a:rPr>
                <a:t>Welcome to [ORG NAME] alerts! Reply STOP to cancel. Msg &amp; data rates apply. </a:t>
              </a:r>
            </a:p>
          </p:txBody>
        </p:sp>
        <p:sp>
          <p:nvSpPr>
            <p:cNvPr id="25" name="Rectangle 24">
              <a:extLst>
                <a:ext uri="{FF2B5EF4-FFF2-40B4-BE49-F238E27FC236}">
                  <a16:creationId xmlns:a16="http://schemas.microsoft.com/office/drawing/2014/main" id="{7667D2E2-D6CC-1A4A-A467-894BE7027674}"/>
                </a:ext>
              </a:extLst>
            </p:cNvPr>
            <p:cNvSpPr/>
            <p:nvPr/>
          </p:nvSpPr>
          <p:spPr>
            <a:xfrm>
              <a:off x="3474794" y="10008911"/>
              <a:ext cx="3026964" cy="1399971"/>
            </a:xfrm>
            <a:prstGeom prst="rect">
              <a:avLst/>
            </a:prstGeom>
          </p:spPr>
          <p:txBody>
            <a:bodyPr wrap="square">
              <a:spAutoFit/>
            </a:bodyPr>
            <a:lstStyle/>
            <a:p>
              <a:r>
                <a:rPr lang="en-US" sz="1300" dirty="0">
                  <a:solidFill>
                    <a:schemeClr val="tx1">
                      <a:lumMod val="85000"/>
                      <a:lumOff val="15000"/>
                    </a:schemeClr>
                  </a:solidFill>
                </a:rPr>
                <a:t>Thank you for signing up for [ORG NAME] alerts to stay informed and up to date.</a:t>
              </a:r>
            </a:p>
          </p:txBody>
        </p:sp>
      </p:grpSp>
      <p:sp>
        <p:nvSpPr>
          <p:cNvPr id="17" name="Rectangle 16">
            <a:extLst>
              <a:ext uri="{FF2B5EF4-FFF2-40B4-BE49-F238E27FC236}">
                <a16:creationId xmlns:a16="http://schemas.microsoft.com/office/drawing/2014/main" id="{6C77EDBF-2B5B-6A42-A9A6-DC340E9F2A2A}"/>
              </a:ext>
            </a:extLst>
          </p:cNvPr>
          <p:cNvSpPr/>
          <p:nvPr/>
        </p:nvSpPr>
        <p:spPr>
          <a:xfrm>
            <a:off x="4450211" y="7026816"/>
            <a:ext cx="1416482" cy="246221"/>
          </a:xfrm>
          <a:prstGeom prst="rect">
            <a:avLst/>
          </a:prstGeom>
        </p:spPr>
        <p:txBody>
          <a:bodyPr wrap="square">
            <a:spAutoFit/>
          </a:bodyPr>
          <a:lstStyle/>
          <a:p>
            <a:pPr algn="ctr"/>
            <a:r>
              <a:rPr lang="en-US" sz="1000" b="1" dirty="0">
                <a:solidFill>
                  <a:schemeClr val="tx1">
                    <a:lumMod val="85000"/>
                    <a:lumOff val="15000"/>
                  </a:schemeClr>
                </a:solidFill>
                <a:latin typeface="Calibri" panose="020F0502020204030204" pitchFamily="34" charset="0"/>
                <a:cs typeface="Calibri" panose="020F0502020204030204" pitchFamily="34" charset="0"/>
              </a:rPr>
              <a:t>POWERED BY:</a:t>
            </a:r>
          </a:p>
        </p:txBody>
      </p:sp>
      <p:pic>
        <p:nvPicPr>
          <p:cNvPr id="26" name="Picture 25" descr="A picture containing food, drawing&#10;&#10;Description automatically generated">
            <a:extLst>
              <a:ext uri="{FF2B5EF4-FFF2-40B4-BE49-F238E27FC236}">
                <a16:creationId xmlns:a16="http://schemas.microsoft.com/office/drawing/2014/main" id="{78C54476-6855-724D-8B67-A0823B06F404}"/>
              </a:ext>
            </a:extLst>
          </p:cNvPr>
          <p:cNvPicPr>
            <a:picLocks noChangeAspect="1"/>
          </p:cNvPicPr>
          <p:nvPr/>
        </p:nvPicPr>
        <p:blipFill>
          <a:blip r:embed="rId7"/>
          <a:stretch>
            <a:fillRect/>
          </a:stretch>
        </p:blipFill>
        <p:spPr>
          <a:xfrm>
            <a:off x="4159615" y="7316281"/>
            <a:ext cx="1907604" cy="449907"/>
          </a:xfrm>
          <a:prstGeom prst="rect">
            <a:avLst/>
          </a:prstGeom>
        </p:spPr>
      </p:pic>
    </p:spTree>
    <p:extLst>
      <p:ext uri="{BB962C8B-B14F-4D97-AF65-F5344CB8AC3E}">
        <p14:creationId xmlns:p14="http://schemas.microsoft.com/office/powerpoint/2010/main" val="4043267697"/>
      </p:ext>
    </p:extLst>
  </p:cSld>
  <p:clrMapOvr>
    <a:masterClrMapping/>
  </p:clrMapOvr>
</p:sld>
</file>

<file path=ppt/theme/theme1.xml><?xml version="1.0" encoding="utf-8"?>
<a:theme xmlns:a="http://schemas.openxmlformats.org/drawingml/2006/main" name="Office Theme">
  <a:themeElements>
    <a:clrScheme name="RAVE COLORS">
      <a:dk1>
        <a:srgbClr val="000000"/>
      </a:dk1>
      <a:lt1>
        <a:srgbClr val="FFFFFF"/>
      </a:lt1>
      <a:dk2>
        <a:srgbClr val="1D2C5C"/>
      </a:dk2>
      <a:lt2>
        <a:srgbClr val="DCDCDC"/>
      </a:lt2>
      <a:accent1>
        <a:srgbClr val="4472C4"/>
      </a:accent1>
      <a:accent2>
        <a:srgbClr val="EE3A24"/>
      </a:accent2>
      <a:accent3>
        <a:srgbClr val="131624"/>
      </a:accent3>
      <a:accent4>
        <a:srgbClr val="91288D"/>
      </a:accent4>
      <a:accent5>
        <a:srgbClr val="6CBE45"/>
      </a:accent5>
      <a:accent6>
        <a:srgbClr val="66CAD8"/>
      </a:accent6>
      <a:hlink>
        <a:srgbClr val="7B7B7B"/>
      </a:hlink>
      <a:folHlink>
        <a:srgbClr val="C1C1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2371</TotalTime>
  <Words>880</Words>
  <Application>Microsoft Macintosh PowerPoint</Application>
  <PresentationFormat>Custom</PresentationFormat>
  <Paragraphs>68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Oswald</vt:lpstr>
      <vt:lpstr>Work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Rottino</dc:creator>
  <cp:lastModifiedBy>Sasha Vargas</cp:lastModifiedBy>
  <cp:revision>38</cp:revision>
  <dcterms:created xsi:type="dcterms:W3CDTF">2020-11-10T21:06:02Z</dcterms:created>
  <dcterms:modified xsi:type="dcterms:W3CDTF">2021-05-04T14:56:28Z</dcterms:modified>
</cp:coreProperties>
</file>