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7"/>
  </p:notesMasterIdLst>
  <p:handoutMasterIdLst>
    <p:handoutMasterId r:id="rId8"/>
  </p:handoutMasterIdLst>
  <p:sldIdLst>
    <p:sldId id="1077" r:id="rId2"/>
    <p:sldId id="1143" r:id="rId3"/>
    <p:sldId id="1116" r:id="rId4"/>
    <p:sldId id="1144" r:id="rId5"/>
    <p:sldId id="1145" r:id="rId6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2">
          <p15:clr>
            <a:srgbClr val="A4A3A4"/>
          </p15:clr>
        </p15:guide>
        <p15:guide id="2" pos="2074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5" orient="horz" pos="20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  <p:cmAuthor id="5" name="Microsoft Office User" initials="Office [5]" lastIdx="1" clrIdx="4"/>
  <p:cmAuthor id="6" name="Microsoft Office User" initials="Office [6]" lastIdx="1" clrIdx="5"/>
  <p:cmAuthor id="7" name="Microsoft Office User" initials="Office [7]" lastIdx="1" clrIdx="6"/>
  <p:cmAuthor id="8" name="Microsoft Office User" initials="Office [8]" lastIdx="1" clrIdx="7"/>
  <p:cmAuthor id="9" name="Microsoft Office User" initials="Office [9]" lastIdx="1" clrIdx="8"/>
  <p:cmAuthor id="10" name="Microsoft Office User" initials="Office [10]" lastIdx="1" clrIdx="9"/>
  <p:cmAuthor id="11" name="Microsoft Office User" initials="Office [11]" lastIdx="1" clrIdx="10"/>
  <p:cmAuthor id="12" name="Microsoft Office User" initials="Office [12]" lastIdx="1" clrIdx="11"/>
  <p:cmAuthor id="13" name="Microsoft Office User" initials="Office [13]" lastIdx="1" clrIdx="12"/>
  <p:cmAuthor id="14" name="Microsoft Office User" initials="Office [14]" lastIdx="1" clrIdx="13"/>
  <p:cmAuthor id="15" name="Microsoft Office User" initials="Office [15]" lastIdx="1" clrIdx="14"/>
  <p:cmAuthor id="16" name="Katharine Dahl" initials="KD" lastIdx="2" clrIdx="1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D5C"/>
    <a:srgbClr val="9D9D9D"/>
    <a:srgbClr val="18739A"/>
    <a:srgbClr val="34AEBA"/>
    <a:srgbClr val="D2DC19"/>
    <a:srgbClr val="9AEE00"/>
    <a:srgbClr val="3B9F2D"/>
    <a:srgbClr val="69C234"/>
    <a:srgbClr val="E1F2FF"/>
    <a:srgbClr val="C1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9" autoAdjust="0"/>
    <p:restoredTop sz="94118" autoAdjust="0"/>
  </p:normalViewPr>
  <p:slideViewPr>
    <p:cSldViewPr snapToGrid="0">
      <p:cViewPr varScale="1">
        <p:scale>
          <a:sx n="171" d="100"/>
          <a:sy n="171" d="100"/>
        </p:scale>
        <p:origin x="808" y="168"/>
      </p:cViewPr>
      <p:guideLst>
        <p:guide orient="horz" pos="2852"/>
        <p:guide pos="2074"/>
        <p:guide orient="horz"/>
        <p:guide/>
        <p:guide orient="horz" pos="2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133" d="100"/>
          <a:sy n="133" d="100"/>
        </p:scale>
        <p:origin x="-352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352A94-B306-4FD2-84FB-9A3025767EF9}" type="datetimeFigureOut">
              <a:rPr lang="en-US"/>
              <a:pPr>
                <a:defRPr/>
              </a:pPr>
              <a:t>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0398B6-0562-42B6-ABF2-402EB2AF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A8B1CDB2-6EF6-4254-93DC-B7073E3E3694}" type="datetimeFigureOut">
              <a:rPr lang="en-US"/>
              <a:pPr>
                <a:defRPr/>
              </a:pPr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27AF2549-8DC0-49EF-80DA-C78403FCA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0">
              <a:srgbClr val="0D4067"/>
            </a:gs>
            <a:gs pos="100000">
              <a:srgbClr val="34AEBA"/>
            </a:gs>
          </a:gsLst>
          <a:lin ang="46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ve_logo_white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03" y="4851204"/>
            <a:ext cx="603902" cy="1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621525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58762" y="1353964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 hasCustomPrompt="1"/>
          </p:nvPr>
        </p:nvSpPr>
        <p:spPr>
          <a:xfrm>
            <a:off x="523686" y="3112426"/>
            <a:ext cx="2306830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18872" marR="0" indent="-118872" algn="l" defTabSz="4572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52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273654" y="1348517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8530" y="1350244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3503" y="259617"/>
            <a:ext cx="8471067" cy="943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800" kern="1200" cap="all" dirty="0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This layout FOR CASE STUDIES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73346" y="2634035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78609" y="2636547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97116" y="2636547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3409EDAA-166D-4D6B-8F99-300630F5007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407932" y="3115801"/>
            <a:ext cx="2306830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18872" marR="0" indent="-118872" algn="l" defTabSz="4572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52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2ECA911D-F3BB-465C-B510-D3F9ADB5C4E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22816" y="3112426"/>
            <a:ext cx="2306830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18872" marR="0" indent="-118872" algn="l" defTabSz="4572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52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5811A1-55FA-4A65-A1C1-8DA9632813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313" y="1392060"/>
            <a:ext cx="2441575" cy="11750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33E34CCC-61F6-4E2F-95E1-CCAE5A0601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38248" y="1392060"/>
            <a:ext cx="2441575" cy="11750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6DAC83C5-19B0-4F58-9EE5-407FC5A242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5443" y="1432375"/>
            <a:ext cx="2441575" cy="11750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1" y="-57150"/>
            <a:ext cx="7212013" cy="68461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rgbClr val="F15A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571501"/>
            <a:ext cx="8229600" cy="3394472"/>
          </a:xfrm>
          <a:prstGeom prst="rect">
            <a:avLst/>
          </a:prstGeom>
        </p:spPr>
        <p:txBody>
          <a:bodyPr lIns="0" rIns="0"/>
          <a:lstStyle>
            <a:lvl1pPr>
              <a:defRPr sz="1600" b="0">
                <a:solidFill>
                  <a:srgbClr val="000000"/>
                </a:solidFill>
              </a:defRPr>
            </a:lvl1pPr>
            <a:lvl2pPr>
              <a:defRPr sz="16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600" b="0">
                <a:solidFill>
                  <a:srgbClr val="000000"/>
                </a:solidFill>
              </a:defRPr>
            </a:lvl4pPr>
            <a:lvl5pPr>
              <a:defRPr sz="16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942" y="511397"/>
            <a:ext cx="841071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993160" y="4789049"/>
            <a:ext cx="2082800" cy="204048"/>
            <a:chOff x="7061200" y="6427788"/>
            <a:chExt cx="2082800" cy="27206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67233" y="6450467"/>
              <a:ext cx="756639" cy="238201"/>
            </a:xfrm>
            <a:prstGeom prst="rect">
              <a:avLst/>
            </a:prstGeom>
          </p:spPr>
        </p:pic>
        <p:sp>
          <p:nvSpPr>
            <p:cNvPr id="15" name="Content Placeholder 4"/>
            <p:cNvSpPr txBox="1">
              <a:spLocks/>
            </p:cNvSpPr>
            <p:nvPr userDrawn="1"/>
          </p:nvSpPr>
          <p:spPr>
            <a:xfrm>
              <a:off x="7061200" y="6427788"/>
              <a:ext cx="2082800" cy="2720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02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1" y="-57150"/>
            <a:ext cx="7212013" cy="68461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rgbClr val="F15A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571501"/>
            <a:ext cx="8229600" cy="3394472"/>
          </a:xfrm>
          <a:prstGeom prst="rect">
            <a:avLst/>
          </a:prstGeom>
        </p:spPr>
        <p:txBody>
          <a:bodyPr lIns="0" rIns="0"/>
          <a:lstStyle>
            <a:lvl1pPr>
              <a:defRPr sz="1600" b="0">
                <a:solidFill>
                  <a:srgbClr val="000000"/>
                </a:solidFill>
              </a:defRPr>
            </a:lvl1pPr>
            <a:lvl2pPr>
              <a:defRPr sz="16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600" b="0">
                <a:solidFill>
                  <a:srgbClr val="000000"/>
                </a:solidFill>
              </a:defRPr>
            </a:lvl4pPr>
            <a:lvl5pPr>
              <a:defRPr sz="16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942" y="511397"/>
            <a:ext cx="841071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993160" y="4789049"/>
            <a:ext cx="2082800" cy="204048"/>
            <a:chOff x="7061200" y="6427788"/>
            <a:chExt cx="2082800" cy="27206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67233" y="6450467"/>
              <a:ext cx="756639" cy="238201"/>
            </a:xfrm>
            <a:prstGeom prst="rect">
              <a:avLst/>
            </a:prstGeom>
          </p:spPr>
        </p:pic>
        <p:sp>
          <p:nvSpPr>
            <p:cNvPr id="15" name="Content Placeholder 4"/>
            <p:cNvSpPr txBox="1">
              <a:spLocks/>
            </p:cNvSpPr>
            <p:nvPr userDrawn="1"/>
          </p:nvSpPr>
          <p:spPr>
            <a:xfrm>
              <a:off x="7061200" y="6427788"/>
              <a:ext cx="2082800" cy="2720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61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1" y="-57150"/>
            <a:ext cx="7212013" cy="68461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rgbClr val="F15A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571501"/>
            <a:ext cx="8229600" cy="3394472"/>
          </a:xfrm>
          <a:prstGeom prst="rect">
            <a:avLst/>
          </a:prstGeom>
        </p:spPr>
        <p:txBody>
          <a:bodyPr lIns="0" rIns="0"/>
          <a:lstStyle>
            <a:lvl1pPr>
              <a:defRPr sz="1600" b="0">
                <a:solidFill>
                  <a:srgbClr val="000000"/>
                </a:solidFill>
              </a:defRPr>
            </a:lvl1pPr>
            <a:lvl2pPr>
              <a:defRPr sz="16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600" b="0">
                <a:solidFill>
                  <a:srgbClr val="000000"/>
                </a:solidFill>
              </a:defRPr>
            </a:lvl4pPr>
            <a:lvl5pPr>
              <a:defRPr sz="16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942" y="511397"/>
            <a:ext cx="841071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993160" y="4789049"/>
            <a:ext cx="2082800" cy="204048"/>
            <a:chOff x="7061200" y="6427788"/>
            <a:chExt cx="2082800" cy="27206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67233" y="6450467"/>
              <a:ext cx="756639" cy="238201"/>
            </a:xfrm>
            <a:prstGeom prst="rect">
              <a:avLst/>
            </a:prstGeom>
          </p:spPr>
        </p:pic>
        <p:sp>
          <p:nvSpPr>
            <p:cNvPr id="15" name="Content Placeholder 4"/>
            <p:cNvSpPr txBox="1">
              <a:spLocks/>
            </p:cNvSpPr>
            <p:nvPr userDrawn="1"/>
          </p:nvSpPr>
          <p:spPr>
            <a:xfrm>
              <a:off x="7061200" y="6427788"/>
              <a:ext cx="2082800" cy="2720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42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1" y="-57150"/>
            <a:ext cx="7212013" cy="68461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rgbClr val="F15A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571501"/>
            <a:ext cx="8229600" cy="3394472"/>
          </a:xfrm>
          <a:prstGeom prst="rect">
            <a:avLst/>
          </a:prstGeom>
        </p:spPr>
        <p:txBody>
          <a:bodyPr lIns="0" rIns="0"/>
          <a:lstStyle>
            <a:lvl1pPr>
              <a:defRPr sz="1600" b="0">
                <a:solidFill>
                  <a:srgbClr val="000000"/>
                </a:solidFill>
              </a:defRPr>
            </a:lvl1pPr>
            <a:lvl2pPr>
              <a:defRPr sz="16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600" b="0">
                <a:solidFill>
                  <a:srgbClr val="000000"/>
                </a:solidFill>
              </a:defRPr>
            </a:lvl4pPr>
            <a:lvl5pPr>
              <a:defRPr sz="16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942" y="511397"/>
            <a:ext cx="841071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993160" y="4789049"/>
            <a:ext cx="2082800" cy="204048"/>
            <a:chOff x="7061200" y="6427788"/>
            <a:chExt cx="2082800" cy="27206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67233" y="6450467"/>
              <a:ext cx="756639" cy="238201"/>
            </a:xfrm>
            <a:prstGeom prst="rect">
              <a:avLst/>
            </a:prstGeom>
          </p:spPr>
        </p:pic>
        <p:sp>
          <p:nvSpPr>
            <p:cNvPr id="15" name="Content Placeholder 4"/>
            <p:cNvSpPr txBox="1">
              <a:spLocks/>
            </p:cNvSpPr>
            <p:nvPr userDrawn="1"/>
          </p:nvSpPr>
          <p:spPr>
            <a:xfrm>
              <a:off x="7061200" y="6427788"/>
              <a:ext cx="2082800" cy="2720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42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 flip="none" rotWithShape="1">
          <a:gsLst>
            <a:gs pos="0">
              <a:srgbClr val="C1F0EE"/>
            </a:gs>
            <a:gs pos="61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Color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59" y="4827202"/>
            <a:ext cx="574760" cy="1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ue Gradient">
    <p:bg>
      <p:bgPr>
        <a:gradFill flip="none" rotWithShape="1">
          <a:gsLst>
            <a:gs pos="0">
              <a:srgbClr val="C1F0EE"/>
            </a:gs>
            <a:gs pos="61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683" y="6383869"/>
            <a:ext cx="968189" cy="3048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 userDrawn="1"/>
        </p:nvSpPr>
        <p:spPr>
          <a:xfrm>
            <a:off x="122749" y="64504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083" y="6536269"/>
            <a:ext cx="968189" cy="3048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 userDrawn="1"/>
        </p:nvSpPr>
        <p:spPr>
          <a:xfrm>
            <a:off x="275149" y="66028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83" y="6688669"/>
            <a:ext cx="968189" cy="3048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 userDrawn="1"/>
        </p:nvSpPr>
        <p:spPr>
          <a:xfrm>
            <a:off x="427549" y="67552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11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495" y="738330"/>
            <a:ext cx="8211262" cy="2444259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First level</a:t>
            </a:r>
          </a:p>
          <a:p>
            <a:pPr lvl="1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Second level</a:t>
            </a:r>
          </a:p>
          <a:p>
            <a:pPr lvl="2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Third level</a:t>
            </a:r>
          </a:p>
          <a:p>
            <a:pPr lvl="3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Fourth level</a:t>
            </a:r>
          </a:p>
          <a:p>
            <a:pPr lvl="4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0025" y="235950"/>
            <a:ext cx="8211262" cy="36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6932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5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495" y="738330"/>
            <a:ext cx="8211262" cy="244425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First level</a:t>
            </a:r>
          </a:p>
          <a:p>
            <a:pPr lvl="1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Second level</a:t>
            </a:r>
          </a:p>
          <a:p>
            <a:pPr lvl="2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Third level</a:t>
            </a:r>
          </a:p>
          <a:p>
            <a:pPr lvl="3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Fourth level</a:t>
            </a:r>
          </a:p>
          <a:p>
            <a:pPr lvl="4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0025" y="235950"/>
            <a:ext cx="8211262" cy="36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559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9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500524" y="3440422"/>
            <a:ext cx="8142952" cy="68461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aseline="98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94394" y="418107"/>
            <a:ext cx="8376905" cy="38739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83968" y="4782058"/>
            <a:ext cx="8516785" cy="333557"/>
            <a:chOff x="283968" y="4782058"/>
            <a:chExt cx="8516785" cy="333557"/>
          </a:xfrm>
        </p:grpSpPr>
        <p:pic>
          <p:nvPicPr>
            <p:cNvPr id="5" name="Picture 4" descr="rave_logo_white.png"/>
            <p:cNvPicPr>
              <a:picLocks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461" y="4782058"/>
              <a:ext cx="664292" cy="209086"/>
            </a:xfrm>
            <a:prstGeom prst="rect">
              <a:avLst/>
            </a:prstGeom>
          </p:spPr>
        </p:pic>
        <p:sp>
          <p:nvSpPr>
            <p:cNvPr id="9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bg2"/>
                  </a:solidFill>
                </a:rPr>
                <a:t>Proprietary &amp; confidential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2580" y="1227439"/>
            <a:ext cx="7840532" cy="2858961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Bullet Point One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Bullet Point Two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Bullet Point Three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Bullet Point Four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Bullet Point Five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5110" y="614613"/>
            <a:ext cx="7840532" cy="461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4544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3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355850"/>
            <a:ext cx="9144000" cy="2787650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20700" y="1743360"/>
            <a:ext cx="2514600" cy="912091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326240" y="1745669"/>
            <a:ext cx="2509409" cy="912091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F467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30636" y="1747977"/>
            <a:ext cx="2514600" cy="912091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83968" y="4782058"/>
            <a:ext cx="8516785" cy="333557"/>
            <a:chOff x="283968" y="4782058"/>
            <a:chExt cx="8516785" cy="333557"/>
          </a:xfrm>
        </p:grpSpPr>
        <p:pic>
          <p:nvPicPr>
            <p:cNvPr id="17" name="Picture 16" descr="rave_logo_white.pn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461" y="4782058"/>
              <a:ext cx="664292" cy="209086"/>
            </a:xfrm>
            <a:prstGeom prst="rect">
              <a:avLst/>
            </a:prstGeom>
          </p:spPr>
        </p:pic>
        <p:sp>
          <p:nvSpPr>
            <p:cNvPr id="18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bg2"/>
                  </a:solidFill>
                </a:rPr>
                <a:t>Proprietary &amp; confidential</a:t>
              </a:r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0699" y="519948"/>
            <a:ext cx="8124393" cy="553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36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Large 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020" y="2879410"/>
            <a:ext cx="7927298" cy="180653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None/>
              <a:tabLst/>
              <a:defRPr sz="2000" b="0">
                <a:solidFill>
                  <a:srgbClr val="FFFFFF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04651" y="1942445"/>
            <a:ext cx="2142866" cy="553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1" i="0" kern="1200" cap="none" baseline="0" dirty="0" smtClean="0">
                <a:solidFill>
                  <a:srgbClr val="1D2D5C"/>
                </a:solidFill>
                <a:latin typeface="Arial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Subject 1 flow up to two lines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15259" y="1937069"/>
            <a:ext cx="2142866" cy="553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1" i="0" kern="1200" cap="none" baseline="0" dirty="0" smtClean="0">
                <a:solidFill>
                  <a:srgbClr val="1D2D5C"/>
                </a:solidFill>
                <a:latin typeface="Arial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Subject 1 flow up to two lines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15449" y="1937069"/>
            <a:ext cx="2142866" cy="553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1" i="0" kern="1200" cap="none" baseline="0" dirty="0" smtClean="0">
                <a:solidFill>
                  <a:srgbClr val="1D2D5C"/>
                </a:solidFill>
                <a:latin typeface="Arial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Subject 1 flow up to two lines</a:t>
            </a:r>
          </a:p>
        </p:txBody>
      </p:sp>
    </p:spTree>
    <p:extLst>
      <p:ext uri="{BB962C8B-B14F-4D97-AF65-F5344CB8AC3E}">
        <p14:creationId xmlns:p14="http://schemas.microsoft.com/office/powerpoint/2010/main" val="238217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586480" cy="5143500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310410" y="29718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3310410" y="110363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3310410" y="191008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3310410" y="271653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3310410" y="352298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04799" y="306949"/>
            <a:ext cx="2766108" cy="4308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800" kern="1200" cap="all" dirty="0" smtClean="0">
                <a:solidFill>
                  <a:schemeClr val="bg2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edit 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04799" y="845900"/>
            <a:ext cx="2766108" cy="3077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000" b="0" kern="1200" cap="none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Edit subtitle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31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 lIns="0" rIns="0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rgbClr val="FFFFFF"/>
                  </a:solidFill>
                </a:rPr>
                <a:t>Proprietary &amp; confidential</a:t>
              </a:r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043349" y="414529"/>
            <a:ext cx="469357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Edit highlighted subject matter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043349" y="1224925"/>
            <a:ext cx="469357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Edit highlighted subject matter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043349" y="2035321"/>
            <a:ext cx="469357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Edit highlighted subject matter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043349" y="2845717"/>
            <a:ext cx="469357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Edit highlighted subject matter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043349" y="3656113"/>
            <a:ext cx="469357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Edit highlighted subject matter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434300"/>
            <a:ext cx="300327" cy="2831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1241558"/>
            <a:ext cx="300327" cy="2831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2048816"/>
            <a:ext cx="300327" cy="2831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2856074"/>
            <a:ext cx="300327" cy="2831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3663333"/>
            <a:ext cx="300327" cy="2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621525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58762" y="1107221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 hasCustomPrompt="1"/>
          </p:nvPr>
        </p:nvSpPr>
        <p:spPr>
          <a:xfrm>
            <a:off x="532800" y="1677626"/>
            <a:ext cx="2306830" cy="243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273654" y="1101774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8530" y="1103501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3503" y="259617"/>
            <a:ext cx="4141025" cy="553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3600" kern="1200" cap="all" dirty="0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Large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9005" y="1236759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44268" y="1239271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62775" y="1239271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16" hasCustomPrompt="1"/>
          </p:nvPr>
        </p:nvSpPr>
        <p:spPr>
          <a:xfrm>
            <a:off x="3445950" y="1680139"/>
            <a:ext cx="2306830" cy="243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17" hasCustomPrompt="1"/>
          </p:nvPr>
        </p:nvSpPr>
        <p:spPr>
          <a:xfrm>
            <a:off x="6364459" y="1680139"/>
            <a:ext cx="2306830" cy="243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62324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104" r:id="rId3"/>
    <p:sldLayoutId id="2147484103" r:id="rId4"/>
    <p:sldLayoutId id="2147484100" r:id="rId5"/>
    <p:sldLayoutId id="2147484102" r:id="rId6"/>
    <p:sldLayoutId id="2147484106" r:id="rId7"/>
    <p:sldLayoutId id="2147484105" r:id="rId8"/>
    <p:sldLayoutId id="2147484107" r:id="rId9"/>
    <p:sldLayoutId id="2147484124" r:id="rId10"/>
    <p:sldLayoutId id="2147484118" r:id="rId11"/>
    <p:sldLayoutId id="2147484119" r:id="rId12"/>
    <p:sldLayoutId id="2147484120" r:id="rId13"/>
    <p:sldLayoutId id="2147484122" r:id="rId1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15A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65F6A6-AFCA-4D2E-BC32-680E5010F2DF}"/>
              </a:ext>
            </a:extLst>
          </p:cNvPr>
          <p:cNvSpPr/>
          <p:nvPr/>
        </p:nvSpPr>
        <p:spPr>
          <a:xfrm>
            <a:off x="505888" y="727620"/>
            <a:ext cx="7594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 Black"/>
                <a:cs typeface="Arial Black"/>
              </a:rPr>
              <a:t>RAVE ALERT &amp; RAVE GUARDIAN ORIENTATION SLIDES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215" y="4865717"/>
            <a:ext cx="8534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87019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9019" y="738330"/>
            <a:ext cx="4589738" cy="3571277"/>
          </a:xfrm>
        </p:spPr>
        <p:txBody>
          <a:bodyPr/>
          <a:lstStyle/>
          <a:p>
            <a:r>
              <a:rPr lang="en-US" dirty="0"/>
              <a:t>We will be offering a faster, more reliable, more efficient emergency notification system. Because we value your safety, you have been automatically enrolled.</a:t>
            </a:r>
          </a:p>
          <a:p>
            <a:r>
              <a:rPr lang="en-US" dirty="0"/>
              <a:t>You man opt-out at any time.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85391" y="235950"/>
            <a:ext cx="6285896" cy="369332"/>
          </a:xfrm>
        </p:spPr>
        <p:txBody>
          <a:bodyPr/>
          <a:lstStyle/>
          <a:p>
            <a:pPr algn="r"/>
            <a:r>
              <a:rPr lang="en-US" sz="2800" dirty="0"/>
              <a:t>New &amp; improved alerts</a:t>
            </a:r>
          </a:p>
        </p:txBody>
      </p:sp>
      <p:pic>
        <p:nvPicPr>
          <p:cNvPr id="4" name="Picture 2" descr="Geo-targeted Al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4" y="121920"/>
            <a:ext cx="4600624" cy="48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8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175" y="1020933"/>
            <a:ext cx="5057030" cy="2775760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Download the Rave Guardian app for safety resources and to receive alerts relevant to your location.</a:t>
            </a:r>
          </a:p>
          <a:p>
            <a:pPr marL="57150" indent="0">
              <a:buNone/>
            </a:pPr>
            <a:r>
              <a:rPr lang="en-US" dirty="0"/>
              <a:t>Search “Rave Guardian” in the app store and sign up in two steps for the help and resources you need to stay safe.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200" dirty="0"/>
              <a:t>Stay connected</a:t>
            </a:r>
          </a:p>
        </p:txBody>
      </p:sp>
      <p:pic>
        <p:nvPicPr>
          <p:cNvPr id="6" name="Picture 2" descr="app-stor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2" y="4082611"/>
            <a:ext cx="1777682" cy="5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oogle-play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40" y="4071068"/>
            <a:ext cx="2043179" cy="6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550BC3-08DF-534B-9466-6CD37869A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75" y="20877"/>
            <a:ext cx="2652200" cy="47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733" y="738330"/>
            <a:ext cx="7613080" cy="4405170"/>
          </a:xfrm>
        </p:spPr>
        <p:txBody>
          <a:bodyPr/>
          <a:lstStyle/>
          <a:p>
            <a:r>
              <a:rPr lang="en-US" b="1" dirty="0"/>
              <a:t>Discreetly contact security: </a:t>
            </a:r>
            <a:r>
              <a:rPr lang="en-US" dirty="0"/>
              <a:t>Discreetly send anonymous tips</a:t>
            </a:r>
          </a:p>
          <a:p>
            <a:r>
              <a:rPr lang="en-US" b="1" dirty="0"/>
              <a:t>Stay informed: </a:t>
            </a:r>
            <a:r>
              <a:rPr lang="en-US" dirty="0"/>
              <a:t>Receive alerts based on your location </a:t>
            </a:r>
          </a:p>
          <a:p>
            <a:r>
              <a:rPr lang="en-US" b="1" dirty="0"/>
              <a:t>Never travel alone: </a:t>
            </a:r>
            <a:r>
              <a:rPr lang="en-US" dirty="0"/>
              <a:t>Travel with a virtual escort to monitor safety</a:t>
            </a:r>
            <a:endParaRPr lang="en-US" b="1" dirty="0"/>
          </a:p>
          <a:p>
            <a:r>
              <a:rPr lang="en-US" b="1" dirty="0"/>
              <a:t>Find the resources you need: </a:t>
            </a:r>
            <a:r>
              <a:rPr lang="en-US" dirty="0"/>
              <a:t>Access emergency procedures, schedules and other key documents </a:t>
            </a:r>
          </a:p>
          <a:p>
            <a:r>
              <a:rPr lang="en-US" b="1" dirty="0"/>
              <a:t>Make the right call: </a:t>
            </a:r>
            <a:r>
              <a:rPr lang="en-US" dirty="0"/>
              <a:t>call directory of your organization’s numbers</a:t>
            </a:r>
            <a:endParaRPr lang="en-US" b="1" dirty="0"/>
          </a:p>
          <a:p>
            <a:r>
              <a:rPr lang="en-US" b="1" dirty="0"/>
              <a:t>Help is on the way: </a:t>
            </a:r>
            <a:r>
              <a:rPr lang="en-US" dirty="0"/>
              <a:t>Directly connect to 9-1-1 or 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800" dirty="0"/>
              <a:t>Your mobile safety app</a:t>
            </a:r>
          </a:p>
        </p:txBody>
      </p:sp>
      <p:pic>
        <p:nvPicPr>
          <p:cNvPr id="4" name="Picture 3" descr="chat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1"/>
          <a:stretch/>
        </p:blipFill>
        <p:spPr>
          <a:xfrm>
            <a:off x="8022762" y="3543248"/>
            <a:ext cx="1016780" cy="873399"/>
          </a:xfrm>
          <a:prstGeom prst="rect">
            <a:avLst/>
          </a:prstGeom>
        </p:spPr>
      </p:pic>
      <p:pic>
        <p:nvPicPr>
          <p:cNvPr id="5" name="Picture 4" descr="chat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1"/>
          <a:stretch/>
        </p:blipFill>
        <p:spPr>
          <a:xfrm>
            <a:off x="8014913" y="727688"/>
            <a:ext cx="1016780" cy="846666"/>
          </a:xfrm>
          <a:prstGeom prst="rect">
            <a:avLst/>
          </a:prstGeom>
        </p:spPr>
      </p:pic>
      <p:pic>
        <p:nvPicPr>
          <p:cNvPr id="6" name="Picture 5" descr="chat-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2"/>
          <a:stretch/>
        </p:blipFill>
        <p:spPr>
          <a:xfrm>
            <a:off x="8018502" y="2609318"/>
            <a:ext cx="1021040" cy="847234"/>
          </a:xfrm>
          <a:prstGeom prst="rect">
            <a:avLst/>
          </a:prstGeom>
        </p:spPr>
      </p:pic>
      <p:pic>
        <p:nvPicPr>
          <p:cNvPr id="7" name="Picture 6" descr="chat-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0"/>
          <a:stretch/>
        </p:blipFill>
        <p:spPr>
          <a:xfrm>
            <a:off x="8014912" y="1679545"/>
            <a:ext cx="1016781" cy="8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Search “Rave Guardian” in the app store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Click to install and enter your phone number and verification code</a:t>
            </a:r>
          </a:p>
          <a:p>
            <a:pPr>
              <a:buFont typeface="+mj-lt"/>
              <a:buAutoNum type="arabicPeriod"/>
            </a:pPr>
            <a:r>
              <a:rPr lang="en-US" dirty="0"/>
              <a:t>Enter your email address</a:t>
            </a:r>
          </a:p>
          <a:p>
            <a:pPr>
              <a:buFont typeface="+mj-lt"/>
              <a:buAutoNum type="arabicPeriod"/>
            </a:pPr>
            <a:r>
              <a:rPr lang="en-US" dirty="0"/>
              <a:t>Select to share you location for geo-targeted alerts and localized content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800" dirty="0"/>
              <a:t>HOW TO DOWNLOAD RAVE GUARDIAN</a:t>
            </a:r>
          </a:p>
        </p:txBody>
      </p:sp>
      <p:pic>
        <p:nvPicPr>
          <p:cNvPr id="4" name="Picture 2" descr="app-stor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52" y="1554097"/>
            <a:ext cx="1777682" cy="5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oogle-play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60" y="1542554"/>
            <a:ext cx="2043179" cy="6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05884"/>
      </p:ext>
    </p:extLst>
  </p:cSld>
  <p:clrMapOvr>
    <a:masterClrMapping/>
  </p:clrMapOvr>
</p:sld>
</file>

<file path=ppt/theme/theme1.xml><?xml version="1.0" encoding="utf-8"?>
<a:theme xmlns:a="http://schemas.openxmlformats.org/drawingml/2006/main" name="Rave">
  <a:themeElements>
    <a:clrScheme name="Rave 1">
      <a:dk1>
        <a:srgbClr val="000000"/>
      </a:dk1>
      <a:lt1>
        <a:srgbClr val="FFFFFF"/>
      </a:lt1>
      <a:dk2>
        <a:srgbClr val="8B191B"/>
      </a:dk2>
      <a:lt2>
        <a:srgbClr val="FFFFFF"/>
      </a:lt2>
      <a:accent1>
        <a:srgbClr val="8B191B"/>
      </a:accent1>
      <a:accent2>
        <a:srgbClr val="EDB600"/>
      </a:accent2>
      <a:accent3>
        <a:srgbClr val="00437A"/>
      </a:accent3>
      <a:accent4>
        <a:srgbClr val="207912"/>
      </a:accent4>
      <a:accent5>
        <a:srgbClr val="7C6310"/>
      </a:accent5>
      <a:accent6>
        <a:srgbClr val="AAAAAA"/>
      </a:accent6>
      <a:hlink>
        <a:srgbClr val="8B191B"/>
      </a:hlink>
      <a:folHlink>
        <a:srgbClr val="8B19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58240</TotalTime>
  <Words>203</Words>
  <Application>Microsoft Macintosh PowerPoint</Application>
  <PresentationFormat>On-screen Show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Rave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Rave Mobile Safety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Rave Mobile Safety Presentation</dc:title>
  <dc:subject>Rave Mobile Safety</dc:subject>
  <dc:creator>Rave Mobile Safety</dc:creator>
  <cp:lastModifiedBy>Sasha Vargas</cp:lastModifiedBy>
  <cp:revision>1868</cp:revision>
  <cp:lastPrinted>2017-12-28T19:23:05Z</cp:lastPrinted>
  <dcterms:created xsi:type="dcterms:W3CDTF">2011-10-18T21:09:50Z</dcterms:created>
  <dcterms:modified xsi:type="dcterms:W3CDTF">2021-02-25T14:14:11Z</dcterms:modified>
</cp:coreProperties>
</file>