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0287000" cy="8001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3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5"/>
    <p:restoredTop sz="94694"/>
  </p:normalViewPr>
  <p:slideViewPr>
    <p:cSldViewPr snapToGrid="0" snapToObjects="1">
      <p:cViewPr>
        <p:scale>
          <a:sx n="111" d="100"/>
          <a:sy n="111" d="100"/>
        </p:scale>
        <p:origin x="2056" y="592"/>
      </p:cViewPr>
      <p:guideLst>
        <p:guide orient="horz" pos="2280"/>
        <p:guide pos="3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309424"/>
            <a:ext cx="8743950" cy="2785533"/>
          </a:xfrm>
        </p:spPr>
        <p:txBody>
          <a:bodyPr anchor="b"/>
          <a:lstStyle>
            <a:lvl1pPr algn="ctr">
              <a:defRPr sz="6750"/>
            </a:lvl1pPr>
          </a:lstStyle>
          <a:p>
            <a:r>
              <a:rPr lang="en-US"/>
              <a:t>Click to edit Master title style</a:t>
            </a:r>
            <a:endParaRPr lang="en-US" dirty="0"/>
          </a:p>
        </p:txBody>
      </p:sp>
      <p:sp>
        <p:nvSpPr>
          <p:cNvPr id="3" name="Subtitle 2"/>
          <p:cNvSpPr>
            <a:spLocks noGrp="1"/>
          </p:cNvSpPr>
          <p:nvPr>
            <p:ph type="subTitle" idx="1"/>
          </p:nvPr>
        </p:nvSpPr>
        <p:spPr>
          <a:xfrm>
            <a:off x="1285875" y="4202378"/>
            <a:ext cx="7715250" cy="1931722"/>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05CDEF-F648-8144-AE8B-44861DD9D244}"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360332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5CDEF-F648-8144-AE8B-44861DD9D244}"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225739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425979"/>
            <a:ext cx="2218134" cy="67804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7232" y="425979"/>
            <a:ext cx="6525816" cy="67804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5CDEF-F648-8144-AE8B-44861DD9D244}"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72818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5CDEF-F648-8144-AE8B-44861DD9D244}"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84597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1994696"/>
            <a:ext cx="8872538" cy="3328193"/>
          </a:xfrm>
        </p:spPr>
        <p:txBody>
          <a:bodyPr anchor="b"/>
          <a:lstStyle>
            <a:lvl1pPr>
              <a:defRPr sz="6750"/>
            </a:lvl1pPr>
          </a:lstStyle>
          <a:p>
            <a:r>
              <a:rPr lang="en-US"/>
              <a:t>Click to edit Master title style</a:t>
            </a:r>
            <a:endParaRPr lang="en-US" dirty="0"/>
          </a:p>
        </p:txBody>
      </p:sp>
      <p:sp>
        <p:nvSpPr>
          <p:cNvPr id="3" name="Text Placeholder 2"/>
          <p:cNvSpPr>
            <a:spLocks noGrp="1"/>
          </p:cNvSpPr>
          <p:nvPr>
            <p:ph type="body" idx="1"/>
          </p:nvPr>
        </p:nvSpPr>
        <p:spPr>
          <a:xfrm>
            <a:off x="701874" y="5354375"/>
            <a:ext cx="8872538" cy="1750218"/>
          </a:xfrm>
        </p:spPr>
        <p:txBody>
          <a:bodyPr/>
          <a:lstStyle>
            <a:lvl1pPr marL="0" indent="0">
              <a:buNone/>
              <a:defRPr sz="2700">
                <a:solidFill>
                  <a:schemeClr val="tx1"/>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5CDEF-F648-8144-AE8B-44861DD9D244}"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7367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7231" y="2129896"/>
            <a:ext cx="4371975" cy="5076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07794" y="2129896"/>
            <a:ext cx="4371975" cy="5076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05CDEF-F648-8144-AE8B-44861DD9D244}" type="datetimeFigureOut">
              <a:rPr lang="en-US" smtClean="0"/>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87856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425981"/>
            <a:ext cx="8872538" cy="15464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8572" y="1961357"/>
            <a:ext cx="4351883" cy="961231"/>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708572" y="2922588"/>
            <a:ext cx="4351883" cy="4298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4" y="1961357"/>
            <a:ext cx="4373315" cy="961231"/>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07794" y="2922588"/>
            <a:ext cx="4373315" cy="4298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05CDEF-F648-8144-AE8B-44861DD9D244}" type="datetimeFigureOut">
              <a:rPr lang="en-US" smtClean="0"/>
              <a:t>11/10/20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363958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05CDEF-F648-8144-AE8B-44861DD9D244}" type="datetimeFigureOut">
              <a:rPr lang="en-US" smtClean="0"/>
              <a:t>11/10/20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56693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5CDEF-F648-8144-AE8B-44861DD9D244}" type="datetimeFigureOut">
              <a:rPr lang="en-US" smtClean="0"/>
              <a:t>11/10/20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258685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533400"/>
            <a:ext cx="3317825" cy="1866900"/>
          </a:xfrm>
        </p:spPr>
        <p:txBody>
          <a:bodyPr anchor="b"/>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373315" y="1151998"/>
            <a:ext cx="5207794" cy="5685896"/>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71" y="2400300"/>
            <a:ext cx="3317825" cy="4446853"/>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2B05CDEF-F648-8144-AE8B-44861DD9D244}" type="datetimeFigureOut">
              <a:rPr lang="en-US" smtClean="0"/>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160524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533400"/>
            <a:ext cx="3317825" cy="1866900"/>
          </a:xfrm>
        </p:spPr>
        <p:txBody>
          <a:bodyPr anchor="b"/>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73315" y="1151998"/>
            <a:ext cx="5207794" cy="5685896"/>
          </a:xfrm>
        </p:spPr>
        <p:txBody>
          <a:bodyPr anchor="t"/>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US"/>
              <a:t>Click icon to add picture</a:t>
            </a:r>
            <a:endParaRPr lang="en-US" dirty="0"/>
          </a:p>
        </p:txBody>
      </p:sp>
      <p:sp>
        <p:nvSpPr>
          <p:cNvPr id="4" name="Text Placeholder 3"/>
          <p:cNvSpPr>
            <a:spLocks noGrp="1"/>
          </p:cNvSpPr>
          <p:nvPr>
            <p:ph type="body" sz="half" idx="2"/>
          </p:nvPr>
        </p:nvSpPr>
        <p:spPr>
          <a:xfrm>
            <a:off x="708571" y="2400300"/>
            <a:ext cx="3317825" cy="4446853"/>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2B05CDEF-F648-8144-AE8B-44861DD9D244}" type="datetimeFigureOut">
              <a:rPr lang="en-US" smtClean="0"/>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71551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425981"/>
            <a:ext cx="8872538" cy="15464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7231" y="2129896"/>
            <a:ext cx="8872538" cy="50765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7231" y="7415744"/>
            <a:ext cx="2314575" cy="425979"/>
          </a:xfrm>
          <a:prstGeom prst="rect">
            <a:avLst/>
          </a:prstGeom>
        </p:spPr>
        <p:txBody>
          <a:bodyPr vert="horz" lIns="91440" tIns="45720" rIns="91440" bIns="45720" rtlCol="0" anchor="ctr"/>
          <a:lstStyle>
            <a:lvl1pPr algn="l">
              <a:defRPr sz="1350">
                <a:solidFill>
                  <a:schemeClr val="tx1">
                    <a:tint val="75000"/>
                  </a:schemeClr>
                </a:solidFill>
              </a:defRPr>
            </a:lvl1pPr>
          </a:lstStyle>
          <a:p>
            <a:fld id="{2B05CDEF-F648-8144-AE8B-44861DD9D244}" type="datetimeFigureOut">
              <a:rPr lang="en-US" smtClean="0"/>
              <a:t>11/10/20</a:t>
            </a:fld>
            <a:endParaRPr lang="en-US"/>
          </a:p>
        </p:txBody>
      </p:sp>
      <p:sp>
        <p:nvSpPr>
          <p:cNvPr id="5" name="Footer Placeholder 4"/>
          <p:cNvSpPr>
            <a:spLocks noGrp="1"/>
          </p:cNvSpPr>
          <p:nvPr>
            <p:ph type="ftr" sz="quarter" idx="3"/>
          </p:nvPr>
        </p:nvSpPr>
        <p:spPr>
          <a:xfrm>
            <a:off x="3407569" y="7415744"/>
            <a:ext cx="3471863" cy="425979"/>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65194" y="7415744"/>
            <a:ext cx="2314575" cy="425979"/>
          </a:xfrm>
          <a:prstGeom prst="rect">
            <a:avLst/>
          </a:prstGeom>
        </p:spPr>
        <p:txBody>
          <a:bodyPr vert="horz" lIns="91440" tIns="45720" rIns="91440" bIns="45720" rtlCol="0" anchor="ctr"/>
          <a:lstStyle>
            <a:lvl1pPr algn="r">
              <a:defRPr sz="1350">
                <a:solidFill>
                  <a:schemeClr val="tx1">
                    <a:tint val="75000"/>
                  </a:schemeClr>
                </a:solidFill>
              </a:defRPr>
            </a:lvl1pPr>
          </a:lstStyle>
          <a:p>
            <a:fld id="{72539047-79C9-CB49-8E90-C0919FE26177}" type="slidenum">
              <a:rPr lang="en-US" smtClean="0"/>
              <a:t>‹#›</a:t>
            </a:fld>
            <a:endParaRPr lang="en-US"/>
          </a:p>
        </p:txBody>
      </p:sp>
    </p:spTree>
    <p:extLst>
      <p:ext uri="{BB962C8B-B14F-4D97-AF65-F5344CB8AC3E}">
        <p14:creationId xmlns:p14="http://schemas.microsoft.com/office/powerpoint/2010/main" val="74820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4.emf"/><Relationship Id="rId5" Type="http://schemas.openxmlformats.org/officeDocument/2006/relationships/image" Target="../media/image5.png"/><Relationship Id="rId10" Type="http://schemas.openxmlformats.org/officeDocument/2006/relationships/image" Target="../media/image13.emf"/><Relationship Id="rId4" Type="http://schemas.openxmlformats.org/officeDocument/2006/relationships/image" Target="../media/image4.png"/><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3B5A13-0DBB-154C-B796-8EEEE832159C}"/>
              </a:ext>
            </a:extLst>
          </p:cNvPr>
          <p:cNvSpPr/>
          <p:nvPr/>
        </p:nvSpPr>
        <p:spPr>
          <a:xfrm>
            <a:off x="3445270" y="0"/>
            <a:ext cx="3429000" cy="800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Rectangle 6">
            <a:extLst>
              <a:ext uri="{FF2B5EF4-FFF2-40B4-BE49-F238E27FC236}">
                <a16:creationId xmlns:a16="http://schemas.microsoft.com/office/drawing/2014/main" id="{EB2C350E-8568-DD4C-A388-E7F84F8D37E0}"/>
              </a:ext>
            </a:extLst>
          </p:cNvPr>
          <p:cNvSpPr/>
          <p:nvPr/>
        </p:nvSpPr>
        <p:spPr>
          <a:xfrm>
            <a:off x="6857999" y="4834928"/>
            <a:ext cx="3428999" cy="759182"/>
          </a:xfrm>
          <a:prstGeom prst="rect">
            <a:avLst/>
          </a:prstGeom>
        </p:spPr>
        <p:txBody>
          <a:bodyPr wrap="square">
            <a:spAutoFit/>
          </a:bodyPr>
          <a:lstStyle/>
          <a:p>
            <a:pPr algn="ctr">
              <a:lnSpc>
                <a:spcPts val="2580"/>
              </a:lnSpc>
            </a:pPr>
            <a:r>
              <a:rPr lang="en-US" sz="2400" b="1" dirty="0">
                <a:solidFill>
                  <a:srgbClr val="002060"/>
                </a:solidFill>
              </a:rPr>
              <a:t>STAY CONNECTED</a:t>
            </a:r>
          </a:p>
          <a:p>
            <a:pPr algn="ctr">
              <a:lnSpc>
                <a:spcPts val="2580"/>
              </a:lnSpc>
            </a:pPr>
            <a:r>
              <a:rPr lang="en-US" sz="2400" b="1" dirty="0">
                <a:solidFill>
                  <a:srgbClr val="002060"/>
                </a:solidFill>
              </a:rPr>
              <a:t>AND SAFE</a:t>
            </a:r>
          </a:p>
        </p:txBody>
      </p:sp>
      <p:sp>
        <p:nvSpPr>
          <p:cNvPr id="8" name="Rectangle 7">
            <a:extLst>
              <a:ext uri="{FF2B5EF4-FFF2-40B4-BE49-F238E27FC236}">
                <a16:creationId xmlns:a16="http://schemas.microsoft.com/office/drawing/2014/main" id="{184B3BA6-CF86-B04C-8ACF-DC313AE52992}"/>
              </a:ext>
            </a:extLst>
          </p:cNvPr>
          <p:cNvSpPr/>
          <p:nvPr/>
        </p:nvSpPr>
        <p:spPr>
          <a:xfrm>
            <a:off x="7093895" y="5555905"/>
            <a:ext cx="2957209" cy="1200329"/>
          </a:xfrm>
          <a:prstGeom prst="rect">
            <a:avLst/>
          </a:prstGeom>
        </p:spPr>
        <p:txBody>
          <a:bodyPr wrap="square">
            <a:spAutoFit/>
          </a:bodyPr>
          <a:lstStyle/>
          <a:p>
            <a:pPr algn="ctr"/>
            <a:r>
              <a:rPr lang="en-US" sz="1200" dirty="0"/>
              <a:t>No matter the situation you are in, your school is two clicks away and can provide the help and resources you need through the Rave </a:t>
            </a:r>
            <a:r>
              <a:rPr lang="en-US" sz="1200" dirty="0" err="1"/>
              <a:t>Guardian</a:t>
            </a:r>
            <a:r>
              <a:rPr lang="en-US" sz="1200" baseline="30000" dirty="0" err="1"/>
              <a:t>TM</a:t>
            </a:r>
            <a:r>
              <a:rPr lang="en-US" sz="1200" dirty="0"/>
              <a:t> app.</a:t>
            </a:r>
          </a:p>
          <a:p>
            <a:pPr algn="ctr"/>
            <a:endParaRPr lang="en-US" sz="1200" dirty="0">
              <a:solidFill>
                <a:schemeClr val="accent4"/>
              </a:solidFill>
            </a:endParaRPr>
          </a:p>
          <a:p>
            <a:pPr algn="ctr"/>
            <a:r>
              <a:rPr lang="en-US" sz="1200" b="1" dirty="0">
                <a:solidFill>
                  <a:schemeClr val="accent4"/>
                </a:solidFill>
              </a:rPr>
              <a:t>DOWNLOAD RAVE GUARDIAN TODAY.</a:t>
            </a:r>
          </a:p>
        </p:txBody>
      </p:sp>
      <p:pic>
        <p:nvPicPr>
          <p:cNvPr id="9" name="Picture 8">
            <a:extLst>
              <a:ext uri="{FF2B5EF4-FFF2-40B4-BE49-F238E27FC236}">
                <a16:creationId xmlns:a16="http://schemas.microsoft.com/office/drawing/2014/main" id="{7A113CC8-5794-5E4B-90E4-E56798A24FCA}"/>
              </a:ext>
            </a:extLst>
          </p:cNvPr>
          <p:cNvPicPr>
            <a:picLocks noChangeAspect="1"/>
          </p:cNvPicPr>
          <p:nvPr/>
        </p:nvPicPr>
        <p:blipFill>
          <a:blip r:embed="rId2"/>
          <a:srcRect/>
          <a:stretch/>
        </p:blipFill>
        <p:spPr>
          <a:xfrm>
            <a:off x="7273821" y="136187"/>
            <a:ext cx="2597358" cy="4698741"/>
          </a:xfrm>
          <a:prstGeom prst="rect">
            <a:avLst/>
          </a:prstGeom>
        </p:spPr>
      </p:pic>
      <p:pic>
        <p:nvPicPr>
          <p:cNvPr id="11" name="Picture 10" descr="Text, logo&#10;&#10;Description automatically generated">
            <a:extLst>
              <a:ext uri="{FF2B5EF4-FFF2-40B4-BE49-F238E27FC236}">
                <a16:creationId xmlns:a16="http://schemas.microsoft.com/office/drawing/2014/main" id="{555B8FB9-581A-F042-B2DC-1C2464BD5B75}"/>
              </a:ext>
            </a:extLst>
          </p:cNvPr>
          <p:cNvPicPr>
            <a:picLocks noChangeAspect="1"/>
          </p:cNvPicPr>
          <p:nvPr/>
        </p:nvPicPr>
        <p:blipFill>
          <a:blip r:embed="rId3"/>
          <a:stretch>
            <a:fillRect/>
          </a:stretch>
        </p:blipFill>
        <p:spPr>
          <a:xfrm>
            <a:off x="7371877" y="7007867"/>
            <a:ext cx="2401246" cy="370749"/>
          </a:xfrm>
          <a:prstGeom prst="rect">
            <a:avLst/>
          </a:prstGeom>
        </p:spPr>
      </p:pic>
      <p:sp>
        <p:nvSpPr>
          <p:cNvPr id="12" name="Rectangle 11">
            <a:extLst>
              <a:ext uri="{FF2B5EF4-FFF2-40B4-BE49-F238E27FC236}">
                <a16:creationId xmlns:a16="http://schemas.microsoft.com/office/drawing/2014/main" id="{FCAF4109-6F43-6549-A723-7FB74A8B477E}"/>
              </a:ext>
            </a:extLst>
          </p:cNvPr>
          <p:cNvSpPr/>
          <p:nvPr/>
        </p:nvSpPr>
        <p:spPr>
          <a:xfrm>
            <a:off x="7793278" y="7477211"/>
            <a:ext cx="1558440" cy="261610"/>
          </a:xfrm>
          <a:prstGeom prst="rect">
            <a:avLst/>
          </a:prstGeom>
        </p:spPr>
        <p:txBody>
          <a:bodyPr wrap="none">
            <a:spAutoFit/>
          </a:bodyPr>
          <a:lstStyle/>
          <a:p>
            <a:r>
              <a:rPr lang="en-US" sz="1100" dirty="0" err="1"/>
              <a:t>www.raveguardian.com</a:t>
            </a:r>
            <a:endParaRPr lang="en-US" sz="1100" dirty="0"/>
          </a:p>
        </p:txBody>
      </p:sp>
      <p:sp>
        <p:nvSpPr>
          <p:cNvPr id="13" name="Rectangle 12">
            <a:extLst>
              <a:ext uri="{FF2B5EF4-FFF2-40B4-BE49-F238E27FC236}">
                <a16:creationId xmlns:a16="http://schemas.microsoft.com/office/drawing/2014/main" id="{824C5315-7405-CC43-A159-2D4A1A71B02E}"/>
              </a:ext>
            </a:extLst>
          </p:cNvPr>
          <p:cNvSpPr/>
          <p:nvPr/>
        </p:nvSpPr>
        <p:spPr>
          <a:xfrm>
            <a:off x="3636910" y="284693"/>
            <a:ext cx="3013180" cy="830997"/>
          </a:xfrm>
          <a:prstGeom prst="rect">
            <a:avLst/>
          </a:prstGeom>
        </p:spPr>
        <p:txBody>
          <a:bodyPr wrap="square">
            <a:spAutoFit/>
          </a:bodyPr>
          <a:lstStyle/>
          <a:p>
            <a:pPr algn="ctr"/>
            <a:r>
              <a:rPr lang="en-US" sz="2400" b="1" dirty="0">
                <a:solidFill>
                  <a:srgbClr val="002060"/>
                </a:solidFill>
              </a:rPr>
              <a:t>WE CARE ABOUT YOUR PRIVACY</a:t>
            </a:r>
          </a:p>
        </p:txBody>
      </p:sp>
      <p:sp>
        <p:nvSpPr>
          <p:cNvPr id="14" name="Rectangle 13">
            <a:extLst>
              <a:ext uri="{FF2B5EF4-FFF2-40B4-BE49-F238E27FC236}">
                <a16:creationId xmlns:a16="http://schemas.microsoft.com/office/drawing/2014/main" id="{5C38D479-AD98-C14A-928F-8DD3E5BE9D5F}"/>
              </a:ext>
            </a:extLst>
          </p:cNvPr>
          <p:cNvSpPr/>
          <p:nvPr/>
        </p:nvSpPr>
        <p:spPr>
          <a:xfrm>
            <a:off x="3755493" y="1229964"/>
            <a:ext cx="2776013" cy="3162404"/>
          </a:xfrm>
          <a:prstGeom prst="rect">
            <a:avLst/>
          </a:prstGeom>
        </p:spPr>
        <p:txBody>
          <a:bodyPr wrap="square">
            <a:spAutoFit/>
          </a:bodyPr>
          <a:lstStyle/>
          <a:p>
            <a:r>
              <a:rPr lang="en-US" sz="1050" dirty="0"/>
              <a:t>With Rave Guardian, you choose what information you want to share. You can share your location to receive geo-targeted alerts and faster response to an emergency call. However, you do not need to share your location or other personal information to use the app. You can access resources and submit tips even without your organization knowing who or where the information is coming from.</a:t>
            </a:r>
          </a:p>
          <a:p>
            <a:endParaRPr lang="en-US" sz="1050" dirty="0"/>
          </a:p>
          <a:p>
            <a:r>
              <a:rPr lang="en-US" sz="1050" dirty="0"/>
              <a:t>Any information you enter into the app is housed in top-tier secure facilities complete with 24/7 physical security, video surveillance, and alarms. The facilities and applications are regularly audited and subjected to intrusion prevention testing. We utilize the same secure sockets layer (SSL) certificate authority and encryption technologies used by leading financial institutions.</a:t>
            </a:r>
          </a:p>
        </p:txBody>
      </p:sp>
      <p:sp>
        <p:nvSpPr>
          <p:cNvPr id="15" name="Rectangle 14">
            <a:extLst>
              <a:ext uri="{FF2B5EF4-FFF2-40B4-BE49-F238E27FC236}">
                <a16:creationId xmlns:a16="http://schemas.microsoft.com/office/drawing/2014/main" id="{42982549-A144-B44B-8387-ED275A160CB2}"/>
              </a:ext>
            </a:extLst>
          </p:cNvPr>
          <p:cNvSpPr/>
          <p:nvPr/>
        </p:nvSpPr>
        <p:spPr>
          <a:xfrm>
            <a:off x="316324" y="258101"/>
            <a:ext cx="2787174" cy="1261884"/>
          </a:xfrm>
          <a:prstGeom prst="rect">
            <a:avLst/>
          </a:prstGeom>
        </p:spPr>
        <p:txBody>
          <a:bodyPr wrap="none">
            <a:spAutoFit/>
          </a:bodyPr>
          <a:lstStyle/>
          <a:p>
            <a:pPr algn="ctr"/>
            <a:r>
              <a:rPr lang="en-US" sz="2400" dirty="0"/>
              <a:t>How</a:t>
            </a:r>
          </a:p>
          <a:p>
            <a:pPr algn="ctr"/>
            <a:r>
              <a:rPr lang="en-US" sz="2800" b="1" dirty="0">
                <a:solidFill>
                  <a:schemeClr val="accent4"/>
                </a:solidFill>
              </a:rPr>
              <a:t>RAVE GUARDIAN </a:t>
            </a:r>
          </a:p>
          <a:p>
            <a:pPr algn="ctr"/>
            <a:r>
              <a:rPr lang="en-US" sz="2400" dirty="0"/>
              <a:t>Works: </a:t>
            </a:r>
          </a:p>
        </p:txBody>
      </p:sp>
      <p:sp>
        <p:nvSpPr>
          <p:cNvPr id="16" name="Oval 15">
            <a:extLst>
              <a:ext uri="{FF2B5EF4-FFF2-40B4-BE49-F238E27FC236}">
                <a16:creationId xmlns:a16="http://schemas.microsoft.com/office/drawing/2014/main" id="{12C7339C-C63B-6548-9109-D0D5BDAED7E8}"/>
              </a:ext>
            </a:extLst>
          </p:cNvPr>
          <p:cNvSpPr/>
          <p:nvPr/>
        </p:nvSpPr>
        <p:spPr>
          <a:xfrm>
            <a:off x="250078" y="1759989"/>
            <a:ext cx="331486" cy="3314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7" name="Rectangle 16">
            <a:extLst>
              <a:ext uri="{FF2B5EF4-FFF2-40B4-BE49-F238E27FC236}">
                <a16:creationId xmlns:a16="http://schemas.microsoft.com/office/drawing/2014/main" id="{D51960B9-9BB0-3B46-92EE-93E383C417E8}"/>
              </a:ext>
            </a:extLst>
          </p:cNvPr>
          <p:cNvSpPr/>
          <p:nvPr/>
        </p:nvSpPr>
        <p:spPr>
          <a:xfrm>
            <a:off x="603548" y="1652983"/>
            <a:ext cx="2498958" cy="523220"/>
          </a:xfrm>
          <a:prstGeom prst="rect">
            <a:avLst/>
          </a:prstGeom>
        </p:spPr>
        <p:txBody>
          <a:bodyPr wrap="square">
            <a:spAutoFit/>
          </a:bodyPr>
          <a:lstStyle/>
          <a:p>
            <a:r>
              <a:rPr lang="en-US" sz="1400" dirty="0"/>
              <a:t>Download “Rave Guardian” in the Apple or Google Play store.</a:t>
            </a:r>
          </a:p>
        </p:txBody>
      </p:sp>
      <p:sp>
        <p:nvSpPr>
          <p:cNvPr id="18" name="Oval 17">
            <a:extLst>
              <a:ext uri="{FF2B5EF4-FFF2-40B4-BE49-F238E27FC236}">
                <a16:creationId xmlns:a16="http://schemas.microsoft.com/office/drawing/2014/main" id="{6D596F51-0925-3745-B02C-835C6D539983}"/>
              </a:ext>
            </a:extLst>
          </p:cNvPr>
          <p:cNvSpPr/>
          <p:nvPr/>
        </p:nvSpPr>
        <p:spPr>
          <a:xfrm>
            <a:off x="250078" y="3465934"/>
            <a:ext cx="331486" cy="3314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9" name="Rectangle 18">
            <a:extLst>
              <a:ext uri="{FF2B5EF4-FFF2-40B4-BE49-F238E27FC236}">
                <a16:creationId xmlns:a16="http://schemas.microsoft.com/office/drawing/2014/main" id="{3166BF6D-C19F-FE4E-8B0D-FE39B2495582}"/>
              </a:ext>
            </a:extLst>
          </p:cNvPr>
          <p:cNvSpPr/>
          <p:nvPr/>
        </p:nvSpPr>
        <p:spPr>
          <a:xfrm>
            <a:off x="603548" y="3358928"/>
            <a:ext cx="2153861" cy="954107"/>
          </a:xfrm>
          <a:prstGeom prst="rect">
            <a:avLst/>
          </a:prstGeom>
        </p:spPr>
        <p:txBody>
          <a:bodyPr wrap="square">
            <a:spAutoFit/>
          </a:bodyPr>
          <a:lstStyle/>
          <a:p>
            <a:r>
              <a:rPr lang="en-US" sz="1400" dirty="0"/>
              <a:t>Enter your email address and phone number to join your school’s customized Rave Guardian app.</a:t>
            </a:r>
          </a:p>
        </p:txBody>
      </p:sp>
      <p:sp>
        <p:nvSpPr>
          <p:cNvPr id="20" name="Oval 19">
            <a:extLst>
              <a:ext uri="{FF2B5EF4-FFF2-40B4-BE49-F238E27FC236}">
                <a16:creationId xmlns:a16="http://schemas.microsoft.com/office/drawing/2014/main" id="{2BA5EF87-844A-E243-A920-2516359D4748}"/>
              </a:ext>
            </a:extLst>
          </p:cNvPr>
          <p:cNvSpPr/>
          <p:nvPr/>
        </p:nvSpPr>
        <p:spPr>
          <a:xfrm>
            <a:off x="233807" y="5127369"/>
            <a:ext cx="331486" cy="3314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21" name="Rectangle 20">
            <a:extLst>
              <a:ext uri="{FF2B5EF4-FFF2-40B4-BE49-F238E27FC236}">
                <a16:creationId xmlns:a16="http://schemas.microsoft.com/office/drawing/2014/main" id="{310C5E2E-4B34-2240-B59C-3DAA5E34A7BF}"/>
              </a:ext>
            </a:extLst>
          </p:cNvPr>
          <p:cNvSpPr/>
          <p:nvPr/>
        </p:nvSpPr>
        <p:spPr>
          <a:xfrm>
            <a:off x="587277" y="5020363"/>
            <a:ext cx="2409635" cy="523220"/>
          </a:xfrm>
          <a:prstGeom prst="rect">
            <a:avLst/>
          </a:prstGeom>
        </p:spPr>
        <p:txBody>
          <a:bodyPr wrap="square">
            <a:spAutoFit/>
          </a:bodyPr>
          <a:lstStyle/>
          <a:p>
            <a:r>
              <a:rPr lang="en-US" sz="1400" dirty="0"/>
              <a:t>Access the tools and resources customized for your school.</a:t>
            </a:r>
          </a:p>
        </p:txBody>
      </p:sp>
      <p:cxnSp>
        <p:nvCxnSpPr>
          <p:cNvPr id="23" name="Straight Connector 22">
            <a:extLst>
              <a:ext uri="{FF2B5EF4-FFF2-40B4-BE49-F238E27FC236}">
                <a16:creationId xmlns:a16="http://schemas.microsoft.com/office/drawing/2014/main" id="{B337DCBF-E9E2-CF4B-AE0A-BB5E321B47C2}"/>
              </a:ext>
            </a:extLst>
          </p:cNvPr>
          <p:cNvCxnSpPr/>
          <p:nvPr/>
        </p:nvCxnSpPr>
        <p:spPr>
          <a:xfrm>
            <a:off x="395697" y="3073941"/>
            <a:ext cx="26174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7F8381-5D35-F147-B253-5A2755AFA8B3}"/>
              </a:ext>
            </a:extLst>
          </p:cNvPr>
          <p:cNvCxnSpPr/>
          <p:nvPr/>
        </p:nvCxnSpPr>
        <p:spPr>
          <a:xfrm>
            <a:off x="395724" y="4599570"/>
            <a:ext cx="261748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5" name="Picture 24" descr="A picture containing clock&#10;&#10;Description automatically generated">
            <a:extLst>
              <a:ext uri="{FF2B5EF4-FFF2-40B4-BE49-F238E27FC236}">
                <a16:creationId xmlns:a16="http://schemas.microsoft.com/office/drawing/2014/main" id="{745036CC-A5D2-C64A-8E9D-725370C9D0E1}"/>
              </a:ext>
            </a:extLst>
          </p:cNvPr>
          <p:cNvPicPr>
            <a:picLocks noChangeAspect="1"/>
          </p:cNvPicPr>
          <p:nvPr/>
        </p:nvPicPr>
        <p:blipFill>
          <a:blip r:embed="rId4"/>
          <a:stretch>
            <a:fillRect/>
          </a:stretch>
        </p:blipFill>
        <p:spPr>
          <a:xfrm>
            <a:off x="663139" y="5686804"/>
            <a:ext cx="573747" cy="573747"/>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26" name="Picture 25" descr="A picture containing drawing&#10;&#10;Description automatically generated">
            <a:extLst>
              <a:ext uri="{FF2B5EF4-FFF2-40B4-BE49-F238E27FC236}">
                <a16:creationId xmlns:a16="http://schemas.microsoft.com/office/drawing/2014/main" id="{61E8FE08-4084-854D-B723-808E3AD957AC}"/>
              </a:ext>
            </a:extLst>
          </p:cNvPr>
          <p:cNvPicPr>
            <a:picLocks noChangeAspect="1"/>
          </p:cNvPicPr>
          <p:nvPr/>
        </p:nvPicPr>
        <p:blipFill>
          <a:blip r:embed="rId5"/>
          <a:stretch>
            <a:fillRect/>
          </a:stretch>
        </p:blipFill>
        <p:spPr>
          <a:xfrm>
            <a:off x="1477056" y="5686451"/>
            <a:ext cx="574592" cy="57459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27" name="Picture 26" descr="A close up of a logo&#10;&#10;Description automatically generated">
            <a:extLst>
              <a:ext uri="{FF2B5EF4-FFF2-40B4-BE49-F238E27FC236}">
                <a16:creationId xmlns:a16="http://schemas.microsoft.com/office/drawing/2014/main" id="{78DC9E00-4B72-214F-B8F8-33286E67F569}"/>
              </a:ext>
            </a:extLst>
          </p:cNvPr>
          <p:cNvPicPr>
            <a:picLocks noChangeAspect="1"/>
          </p:cNvPicPr>
          <p:nvPr/>
        </p:nvPicPr>
        <p:blipFill>
          <a:blip r:embed="rId6"/>
          <a:stretch>
            <a:fillRect/>
          </a:stretch>
        </p:blipFill>
        <p:spPr>
          <a:xfrm>
            <a:off x="2279297" y="5686581"/>
            <a:ext cx="574279" cy="574279"/>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28" name="Picture 27" descr="A picture containing drawing&#10;&#10;Description automatically generated">
            <a:extLst>
              <a:ext uri="{FF2B5EF4-FFF2-40B4-BE49-F238E27FC236}">
                <a16:creationId xmlns:a16="http://schemas.microsoft.com/office/drawing/2014/main" id="{B4897BCD-9BC9-9540-9EA6-D396381B8085}"/>
              </a:ext>
            </a:extLst>
          </p:cNvPr>
          <p:cNvPicPr>
            <a:picLocks noChangeAspect="1"/>
          </p:cNvPicPr>
          <p:nvPr/>
        </p:nvPicPr>
        <p:blipFill>
          <a:blip r:embed="rId7"/>
          <a:stretch>
            <a:fillRect/>
          </a:stretch>
        </p:blipFill>
        <p:spPr>
          <a:xfrm>
            <a:off x="663139" y="6434120"/>
            <a:ext cx="573747" cy="573747"/>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29" name="Picture 28" descr="A close up of a logo&#10;&#10;Description automatically generated">
            <a:extLst>
              <a:ext uri="{FF2B5EF4-FFF2-40B4-BE49-F238E27FC236}">
                <a16:creationId xmlns:a16="http://schemas.microsoft.com/office/drawing/2014/main" id="{68F8A40A-0C4A-594F-898F-025A2EB83A64}"/>
              </a:ext>
            </a:extLst>
          </p:cNvPr>
          <p:cNvPicPr>
            <a:picLocks noChangeAspect="1"/>
          </p:cNvPicPr>
          <p:nvPr/>
        </p:nvPicPr>
        <p:blipFill>
          <a:blip r:embed="rId8"/>
          <a:stretch>
            <a:fillRect/>
          </a:stretch>
        </p:blipFill>
        <p:spPr>
          <a:xfrm>
            <a:off x="2279916" y="6434120"/>
            <a:ext cx="573747" cy="573747"/>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30" name="Picture 29" descr="A close up of a logo&#10;&#10;Description automatically generated">
            <a:extLst>
              <a:ext uri="{FF2B5EF4-FFF2-40B4-BE49-F238E27FC236}">
                <a16:creationId xmlns:a16="http://schemas.microsoft.com/office/drawing/2014/main" id="{423F4F7D-2BEC-3544-BCFD-3EAC0819F86D}"/>
              </a:ext>
            </a:extLst>
          </p:cNvPr>
          <p:cNvPicPr>
            <a:picLocks noChangeAspect="1"/>
          </p:cNvPicPr>
          <p:nvPr/>
        </p:nvPicPr>
        <p:blipFill>
          <a:blip r:embed="rId9"/>
          <a:stretch>
            <a:fillRect/>
          </a:stretch>
        </p:blipFill>
        <p:spPr>
          <a:xfrm>
            <a:off x="1478038" y="6434120"/>
            <a:ext cx="573747" cy="573747"/>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31" name="Picture 30" descr="A close up of a sign&#10;&#10;Description automatically generated">
            <a:extLst>
              <a:ext uri="{FF2B5EF4-FFF2-40B4-BE49-F238E27FC236}">
                <a16:creationId xmlns:a16="http://schemas.microsoft.com/office/drawing/2014/main" id="{51767E60-2AB2-E747-8E82-DD9F6A28B927}"/>
              </a:ext>
            </a:extLst>
          </p:cNvPr>
          <p:cNvPicPr>
            <a:picLocks noChangeAspect="1"/>
          </p:cNvPicPr>
          <p:nvPr/>
        </p:nvPicPr>
        <p:blipFill>
          <a:blip r:embed="rId10"/>
          <a:stretch>
            <a:fillRect/>
          </a:stretch>
        </p:blipFill>
        <p:spPr>
          <a:xfrm>
            <a:off x="1616990" y="2197156"/>
            <a:ext cx="1576115" cy="610109"/>
          </a:xfrm>
          <a:prstGeom prst="rect">
            <a:avLst/>
          </a:prstGeom>
        </p:spPr>
      </p:pic>
      <p:pic>
        <p:nvPicPr>
          <p:cNvPr id="32" name="Picture 31" descr="A picture containing drawing&#10;&#10;Description automatically generated">
            <a:extLst>
              <a:ext uri="{FF2B5EF4-FFF2-40B4-BE49-F238E27FC236}">
                <a16:creationId xmlns:a16="http://schemas.microsoft.com/office/drawing/2014/main" id="{2715CB67-3AD4-294D-8CAD-AB76833A0C6A}"/>
              </a:ext>
            </a:extLst>
          </p:cNvPr>
          <p:cNvPicPr>
            <a:picLocks noChangeAspect="1"/>
          </p:cNvPicPr>
          <p:nvPr/>
        </p:nvPicPr>
        <p:blipFill>
          <a:blip r:embed="rId11"/>
          <a:stretch>
            <a:fillRect/>
          </a:stretch>
        </p:blipFill>
        <p:spPr>
          <a:xfrm>
            <a:off x="395697" y="2291553"/>
            <a:ext cx="1227022" cy="412444"/>
          </a:xfrm>
          <a:prstGeom prst="rect">
            <a:avLst/>
          </a:prstGeom>
        </p:spPr>
      </p:pic>
      <p:pic>
        <p:nvPicPr>
          <p:cNvPr id="34" name="Picture 33" descr="A screenshot of a cell phone&#10;&#10;Description automatically generated">
            <a:extLst>
              <a:ext uri="{FF2B5EF4-FFF2-40B4-BE49-F238E27FC236}">
                <a16:creationId xmlns:a16="http://schemas.microsoft.com/office/drawing/2014/main" id="{7957CE48-261E-594F-A179-4B6AEE2D57B6}"/>
              </a:ext>
            </a:extLst>
          </p:cNvPr>
          <p:cNvPicPr>
            <a:picLocks noChangeAspect="1"/>
          </p:cNvPicPr>
          <p:nvPr/>
        </p:nvPicPr>
        <p:blipFill>
          <a:blip r:embed="rId12"/>
          <a:stretch>
            <a:fillRect/>
          </a:stretch>
        </p:blipFill>
        <p:spPr>
          <a:xfrm>
            <a:off x="4199433" y="4448209"/>
            <a:ext cx="1888134" cy="3415719"/>
          </a:xfrm>
          <a:prstGeom prst="rect">
            <a:avLst/>
          </a:prstGeom>
        </p:spPr>
      </p:pic>
    </p:spTree>
    <p:extLst>
      <p:ext uri="{BB962C8B-B14F-4D97-AF65-F5344CB8AC3E}">
        <p14:creationId xmlns:p14="http://schemas.microsoft.com/office/powerpoint/2010/main" val="206886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3B5A13-0DBB-154C-B796-8EEEE832159C}"/>
              </a:ext>
            </a:extLst>
          </p:cNvPr>
          <p:cNvSpPr/>
          <p:nvPr/>
        </p:nvSpPr>
        <p:spPr>
          <a:xfrm>
            <a:off x="6858000" y="0"/>
            <a:ext cx="3429000" cy="800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Rectangle 12">
            <a:extLst>
              <a:ext uri="{FF2B5EF4-FFF2-40B4-BE49-F238E27FC236}">
                <a16:creationId xmlns:a16="http://schemas.microsoft.com/office/drawing/2014/main" id="{824C5315-7405-CC43-A159-2D4A1A71B02E}"/>
              </a:ext>
            </a:extLst>
          </p:cNvPr>
          <p:cNvSpPr/>
          <p:nvPr/>
        </p:nvSpPr>
        <p:spPr>
          <a:xfrm>
            <a:off x="7184493" y="4373279"/>
            <a:ext cx="3013180" cy="830997"/>
          </a:xfrm>
          <a:prstGeom prst="rect">
            <a:avLst/>
          </a:prstGeom>
        </p:spPr>
        <p:txBody>
          <a:bodyPr wrap="square">
            <a:spAutoFit/>
          </a:bodyPr>
          <a:lstStyle/>
          <a:p>
            <a:r>
              <a:rPr lang="en-US" sz="2400" dirty="0">
                <a:solidFill>
                  <a:schemeClr val="tx1">
                    <a:lumMod val="85000"/>
                    <a:lumOff val="15000"/>
                  </a:schemeClr>
                </a:solidFill>
              </a:rPr>
              <a:t>See Something,</a:t>
            </a:r>
          </a:p>
          <a:p>
            <a:r>
              <a:rPr lang="en-US" sz="2400" b="1" dirty="0">
                <a:solidFill>
                  <a:schemeClr val="accent4"/>
                </a:solidFill>
              </a:rPr>
              <a:t>Text Something</a:t>
            </a:r>
          </a:p>
        </p:txBody>
      </p:sp>
      <p:sp>
        <p:nvSpPr>
          <p:cNvPr id="14" name="Rectangle 13">
            <a:extLst>
              <a:ext uri="{FF2B5EF4-FFF2-40B4-BE49-F238E27FC236}">
                <a16:creationId xmlns:a16="http://schemas.microsoft.com/office/drawing/2014/main" id="{5C38D479-AD98-C14A-928F-8DD3E5BE9D5F}"/>
              </a:ext>
            </a:extLst>
          </p:cNvPr>
          <p:cNvSpPr/>
          <p:nvPr/>
        </p:nvSpPr>
        <p:spPr>
          <a:xfrm>
            <a:off x="7184493" y="5164555"/>
            <a:ext cx="2776013" cy="1708160"/>
          </a:xfrm>
          <a:prstGeom prst="rect">
            <a:avLst/>
          </a:prstGeom>
        </p:spPr>
        <p:txBody>
          <a:bodyPr wrap="square">
            <a:spAutoFit/>
          </a:bodyPr>
          <a:lstStyle/>
          <a:p>
            <a:r>
              <a:rPr lang="en-US" sz="1050" dirty="0"/>
              <a:t>When you need to contact campus safety, you don’t want people overhearing.</a:t>
            </a:r>
          </a:p>
          <a:p>
            <a:endParaRPr lang="en-US" sz="1050" dirty="0"/>
          </a:p>
          <a:p>
            <a:r>
              <a:rPr lang="en-US" sz="1050" dirty="0"/>
              <a:t>Rather than risk not reporting a loud party, someone who drank too much or suspicious character, submit a text message directly to campus safety or other key departments.</a:t>
            </a:r>
          </a:p>
          <a:p>
            <a:endParaRPr lang="en-US" sz="1050" dirty="0"/>
          </a:p>
          <a:p>
            <a:r>
              <a:rPr lang="en-US" sz="1050" dirty="0"/>
              <a:t>Only they will see the tip, and your tip will be confidential for ultimate discretion.</a:t>
            </a:r>
          </a:p>
        </p:txBody>
      </p:sp>
      <p:sp>
        <p:nvSpPr>
          <p:cNvPr id="15" name="Rectangle 14">
            <a:extLst>
              <a:ext uri="{FF2B5EF4-FFF2-40B4-BE49-F238E27FC236}">
                <a16:creationId xmlns:a16="http://schemas.microsoft.com/office/drawing/2014/main" id="{42982549-A144-B44B-8387-ED275A160CB2}"/>
              </a:ext>
            </a:extLst>
          </p:cNvPr>
          <p:cNvSpPr/>
          <p:nvPr/>
        </p:nvSpPr>
        <p:spPr>
          <a:xfrm>
            <a:off x="316324" y="258101"/>
            <a:ext cx="4171719" cy="954107"/>
          </a:xfrm>
          <a:prstGeom prst="rect">
            <a:avLst/>
          </a:prstGeom>
        </p:spPr>
        <p:txBody>
          <a:bodyPr wrap="none">
            <a:spAutoFit/>
          </a:bodyPr>
          <a:lstStyle/>
          <a:p>
            <a:r>
              <a:rPr lang="en-US" sz="2800" b="1" dirty="0">
                <a:solidFill>
                  <a:schemeClr val="accent4"/>
                </a:solidFill>
              </a:rPr>
              <a:t>HELP &amp; RESOURCES </a:t>
            </a:r>
          </a:p>
          <a:p>
            <a:r>
              <a:rPr lang="en-US" sz="2800" b="1" dirty="0">
                <a:solidFill>
                  <a:schemeClr val="accent4"/>
                </a:solidFill>
              </a:rPr>
              <a:t>ARE JUST ONE CLICK AWAY</a:t>
            </a:r>
            <a:endParaRPr lang="en-US" sz="2400" dirty="0"/>
          </a:p>
        </p:txBody>
      </p:sp>
      <p:pic>
        <p:nvPicPr>
          <p:cNvPr id="31" name="Picture 30">
            <a:extLst>
              <a:ext uri="{FF2B5EF4-FFF2-40B4-BE49-F238E27FC236}">
                <a16:creationId xmlns:a16="http://schemas.microsoft.com/office/drawing/2014/main" id="{D62B41FF-F5F5-9248-98D0-718C6CDD87F4}"/>
              </a:ext>
            </a:extLst>
          </p:cNvPr>
          <p:cNvPicPr>
            <a:picLocks noChangeAspect="1"/>
          </p:cNvPicPr>
          <p:nvPr/>
        </p:nvPicPr>
        <p:blipFill>
          <a:blip r:embed="rId2"/>
          <a:srcRect/>
          <a:stretch/>
        </p:blipFill>
        <p:spPr>
          <a:xfrm>
            <a:off x="53503" y="1301366"/>
            <a:ext cx="3104981" cy="5617054"/>
          </a:xfrm>
          <a:prstGeom prst="rect">
            <a:avLst/>
          </a:prstGeom>
        </p:spPr>
      </p:pic>
      <p:pic>
        <p:nvPicPr>
          <p:cNvPr id="32" name="Picture 31" descr="A picture containing clock&#10;&#10;Description automatically generated">
            <a:extLst>
              <a:ext uri="{FF2B5EF4-FFF2-40B4-BE49-F238E27FC236}">
                <a16:creationId xmlns:a16="http://schemas.microsoft.com/office/drawing/2014/main" id="{F58802EE-A758-504B-9FEC-BB6F43071619}"/>
              </a:ext>
            </a:extLst>
          </p:cNvPr>
          <p:cNvPicPr>
            <a:picLocks noChangeAspect="1"/>
          </p:cNvPicPr>
          <p:nvPr/>
        </p:nvPicPr>
        <p:blipFill>
          <a:blip r:embed="rId3"/>
          <a:stretch>
            <a:fillRect/>
          </a:stretch>
        </p:blipFill>
        <p:spPr>
          <a:xfrm>
            <a:off x="3194307" y="1573615"/>
            <a:ext cx="667512" cy="66751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33" name="Picture 32" descr="A picture containing drawing&#10;&#10;Description automatically generated">
            <a:extLst>
              <a:ext uri="{FF2B5EF4-FFF2-40B4-BE49-F238E27FC236}">
                <a16:creationId xmlns:a16="http://schemas.microsoft.com/office/drawing/2014/main" id="{CF5275B9-F22B-6C46-A842-072EEB765C2F}"/>
              </a:ext>
            </a:extLst>
          </p:cNvPr>
          <p:cNvPicPr>
            <a:picLocks noChangeAspect="1"/>
          </p:cNvPicPr>
          <p:nvPr/>
        </p:nvPicPr>
        <p:blipFill>
          <a:blip r:embed="rId4"/>
          <a:stretch>
            <a:fillRect/>
          </a:stretch>
        </p:blipFill>
        <p:spPr>
          <a:xfrm>
            <a:off x="3194307" y="2507197"/>
            <a:ext cx="668495" cy="668495"/>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34" name="Picture 33" descr="A close up of a logo&#10;&#10;Description automatically generated">
            <a:extLst>
              <a:ext uri="{FF2B5EF4-FFF2-40B4-BE49-F238E27FC236}">
                <a16:creationId xmlns:a16="http://schemas.microsoft.com/office/drawing/2014/main" id="{5640B035-DB34-A44B-BEEE-897E3DF9D79C}"/>
              </a:ext>
            </a:extLst>
          </p:cNvPr>
          <p:cNvPicPr>
            <a:picLocks noChangeAspect="1"/>
          </p:cNvPicPr>
          <p:nvPr/>
        </p:nvPicPr>
        <p:blipFill>
          <a:blip r:embed="rId5"/>
          <a:stretch>
            <a:fillRect/>
          </a:stretch>
        </p:blipFill>
        <p:spPr>
          <a:xfrm>
            <a:off x="3206747" y="3441762"/>
            <a:ext cx="668131" cy="668131"/>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35" name="Picture 34" descr="A picture containing drawing&#10;&#10;Description automatically generated">
            <a:extLst>
              <a:ext uri="{FF2B5EF4-FFF2-40B4-BE49-F238E27FC236}">
                <a16:creationId xmlns:a16="http://schemas.microsoft.com/office/drawing/2014/main" id="{80CFFDE1-BE3F-7B4D-B3CA-1640BE6EF20A}"/>
              </a:ext>
            </a:extLst>
          </p:cNvPr>
          <p:cNvPicPr>
            <a:picLocks noChangeAspect="1"/>
          </p:cNvPicPr>
          <p:nvPr/>
        </p:nvPicPr>
        <p:blipFill>
          <a:blip r:embed="rId6"/>
          <a:stretch>
            <a:fillRect/>
          </a:stretch>
        </p:blipFill>
        <p:spPr>
          <a:xfrm>
            <a:off x="3207366" y="4375963"/>
            <a:ext cx="667512" cy="66751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36" name="Picture 35" descr="A close up of a logo&#10;&#10;Description automatically generated">
            <a:extLst>
              <a:ext uri="{FF2B5EF4-FFF2-40B4-BE49-F238E27FC236}">
                <a16:creationId xmlns:a16="http://schemas.microsoft.com/office/drawing/2014/main" id="{34C56F1D-7A57-BE4F-BAEC-0F2DAB63180F}"/>
              </a:ext>
            </a:extLst>
          </p:cNvPr>
          <p:cNvPicPr>
            <a:picLocks noChangeAspect="1"/>
          </p:cNvPicPr>
          <p:nvPr/>
        </p:nvPicPr>
        <p:blipFill>
          <a:blip r:embed="rId7"/>
          <a:stretch>
            <a:fillRect/>
          </a:stretch>
        </p:blipFill>
        <p:spPr>
          <a:xfrm>
            <a:off x="3207366" y="6323971"/>
            <a:ext cx="667512" cy="66751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37" name="Picture 36" descr="A close up of a logo&#10;&#10;Description automatically generated">
            <a:extLst>
              <a:ext uri="{FF2B5EF4-FFF2-40B4-BE49-F238E27FC236}">
                <a16:creationId xmlns:a16="http://schemas.microsoft.com/office/drawing/2014/main" id="{BAE625B0-B9F2-9E4D-953B-34A741B84A09}"/>
              </a:ext>
            </a:extLst>
          </p:cNvPr>
          <p:cNvPicPr>
            <a:picLocks noChangeAspect="1"/>
          </p:cNvPicPr>
          <p:nvPr/>
        </p:nvPicPr>
        <p:blipFill>
          <a:blip r:embed="rId8"/>
          <a:stretch>
            <a:fillRect/>
          </a:stretch>
        </p:blipFill>
        <p:spPr>
          <a:xfrm>
            <a:off x="3207366" y="5309545"/>
            <a:ext cx="667512" cy="66751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38" name="Rectangle 37">
            <a:extLst>
              <a:ext uri="{FF2B5EF4-FFF2-40B4-BE49-F238E27FC236}">
                <a16:creationId xmlns:a16="http://schemas.microsoft.com/office/drawing/2014/main" id="{044306AC-7730-4446-AC89-1254913793F4}"/>
              </a:ext>
            </a:extLst>
          </p:cNvPr>
          <p:cNvSpPr/>
          <p:nvPr/>
        </p:nvSpPr>
        <p:spPr>
          <a:xfrm>
            <a:off x="4008426" y="1607289"/>
            <a:ext cx="2416757" cy="600164"/>
          </a:xfrm>
          <a:prstGeom prst="rect">
            <a:avLst/>
          </a:prstGeom>
        </p:spPr>
        <p:txBody>
          <a:bodyPr wrap="square">
            <a:spAutoFit/>
          </a:bodyPr>
          <a:lstStyle/>
          <a:p>
            <a:r>
              <a:rPr lang="en-US" sz="1100" b="1" dirty="0">
                <a:latin typeface="Calibri" panose="020F0502020204030204" pitchFamily="34" charset="0"/>
                <a:cs typeface="Calibri" panose="020F0502020204030204" pitchFamily="34" charset="0"/>
              </a:rPr>
              <a:t>NEVER TRAVEL ALONE </a:t>
            </a:r>
          </a:p>
          <a:p>
            <a:r>
              <a:rPr lang="en-US" sz="1100" dirty="0"/>
              <a:t>Set a virtual safety timer for an extra layer of safety wherever you are.</a:t>
            </a:r>
            <a:endParaRPr lang="en-US" sz="1100" dirty="0">
              <a:latin typeface="Raleway Light" panose="020B0403030101060003" pitchFamily="34" charset="77"/>
            </a:endParaRPr>
          </a:p>
        </p:txBody>
      </p:sp>
      <p:sp>
        <p:nvSpPr>
          <p:cNvPr id="39" name="Rectangle 38">
            <a:extLst>
              <a:ext uri="{FF2B5EF4-FFF2-40B4-BE49-F238E27FC236}">
                <a16:creationId xmlns:a16="http://schemas.microsoft.com/office/drawing/2014/main" id="{DF17DA33-5362-6440-BAAF-38AAD78F91DC}"/>
              </a:ext>
            </a:extLst>
          </p:cNvPr>
          <p:cNvSpPr/>
          <p:nvPr/>
        </p:nvSpPr>
        <p:spPr>
          <a:xfrm>
            <a:off x="4008426" y="2493640"/>
            <a:ext cx="2777928" cy="769441"/>
          </a:xfrm>
          <a:prstGeom prst="rect">
            <a:avLst/>
          </a:prstGeom>
        </p:spPr>
        <p:txBody>
          <a:bodyPr wrap="square">
            <a:spAutoFit/>
          </a:bodyPr>
          <a:lstStyle/>
          <a:p>
            <a:r>
              <a:rPr lang="en-US" sz="1100" b="1" dirty="0">
                <a:latin typeface="Calibri" panose="020F0502020204030204" pitchFamily="34" charset="0"/>
                <a:cs typeface="Calibri" panose="020F0502020204030204" pitchFamily="34" charset="0"/>
              </a:rPr>
              <a:t>DISCREETLY CONTACT CAMPUS SAFETY </a:t>
            </a:r>
            <a:r>
              <a:rPr lang="en-US" sz="1100" dirty="0"/>
              <a:t>Prevent dangerous situations by discreetly sending anonymous tips with a photo or location as needed.</a:t>
            </a:r>
            <a:endParaRPr lang="en-US" sz="1100" dirty="0">
              <a:latin typeface="Raleway Light" panose="020B0403030101060003" pitchFamily="34" charset="77"/>
            </a:endParaRPr>
          </a:p>
        </p:txBody>
      </p:sp>
      <p:sp>
        <p:nvSpPr>
          <p:cNvPr id="40" name="Rectangle 39">
            <a:extLst>
              <a:ext uri="{FF2B5EF4-FFF2-40B4-BE49-F238E27FC236}">
                <a16:creationId xmlns:a16="http://schemas.microsoft.com/office/drawing/2014/main" id="{B55652D5-C32C-4442-BD83-CB6C55CF5D67}"/>
              </a:ext>
            </a:extLst>
          </p:cNvPr>
          <p:cNvSpPr/>
          <p:nvPr/>
        </p:nvSpPr>
        <p:spPr>
          <a:xfrm>
            <a:off x="3986248" y="3466864"/>
            <a:ext cx="2618833" cy="600164"/>
          </a:xfrm>
          <a:prstGeom prst="rect">
            <a:avLst/>
          </a:prstGeom>
        </p:spPr>
        <p:txBody>
          <a:bodyPr wrap="square">
            <a:spAutoFit/>
          </a:bodyPr>
          <a:lstStyle/>
          <a:p>
            <a:r>
              <a:rPr lang="en-US" sz="1100" b="1" dirty="0">
                <a:latin typeface="Calibri" panose="020F0502020204030204" pitchFamily="34" charset="0"/>
                <a:cs typeface="Calibri" panose="020F0502020204030204" pitchFamily="34" charset="0"/>
              </a:rPr>
              <a:t>STAY INFORMED </a:t>
            </a:r>
          </a:p>
          <a:p>
            <a:r>
              <a:rPr lang="en-US" sz="1100" dirty="0"/>
              <a:t>Received alerts based on your location, even when you don’t have a cell signal</a:t>
            </a:r>
            <a:endParaRPr lang="en-US" sz="1100" dirty="0">
              <a:latin typeface="Raleway Light" panose="020B0403030101060003" pitchFamily="34" charset="77"/>
            </a:endParaRPr>
          </a:p>
        </p:txBody>
      </p:sp>
      <p:sp>
        <p:nvSpPr>
          <p:cNvPr id="41" name="Rectangle 40">
            <a:extLst>
              <a:ext uri="{FF2B5EF4-FFF2-40B4-BE49-F238E27FC236}">
                <a16:creationId xmlns:a16="http://schemas.microsoft.com/office/drawing/2014/main" id="{C93DB529-0044-BD41-8834-3F77DE269A06}"/>
              </a:ext>
            </a:extLst>
          </p:cNvPr>
          <p:cNvSpPr/>
          <p:nvPr/>
        </p:nvSpPr>
        <p:spPr>
          <a:xfrm>
            <a:off x="3986248" y="4325368"/>
            <a:ext cx="2856160" cy="769441"/>
          </a:xfrm>
          <a:prstGeom prst="rect">
            <a:avLst/>
          </a:prstGeom>
        </p:spPr>
        <p:txBody>
          <a:bodyPr wrap="square">
            <a:spAutoFit/>
          </a:bodyPr>
          <a:lstStyle/>
          <a:p>
            <a:r>
              <a:rPr lang="en-US" sz="1100" b="1" dirty="0">
                <a:latin typeface="Calibri" panose="020F0502020204030204" pitchFamily="34" charset="0"/>
                <a:cs typeface="Calibri" panose="020F0502020204030204" pitchFamily="34" charset="0"/>
              </a:rPr>
              <a:t>HELP IS ON THE WAY </a:t>
            </a:r>
          </a:p>
          <a:p>
            <a:r>
              <a:rPr lang="en-US" sz="1100" dirty="0"/>
              <a:t>With a push of a button, you can directly connect to 9-1-1 or campus safety in an emergency. </a:t>
            </a:r>
            <a:endParaRPr lang="en-US" sz="1100" dirty="0">
              <a:latin typeface="Raleway Light" panose="020B0403030101060003" pitchFamily="34" charset="77"/>
            </a:endParaRPr>
          </a:p>
        </p:txBody>
      </p:sp>
      <p:sp>
        <p:nvSpPr>
          <p:cNvPr id="42" name="Rectangle 41">
            <a:extLst>
              <a:ext uri="{FF2B5EF4-FFF2-40B4-BE49-F238E27FC236}">
                <a16:creationId xmlns:a16="http://schemas.microsoft.com/office/drawing/2014/main" id="{7B8BB3A6-FFAD-E54D-9F76-01B40620CCEA}"/>
              </a:ext>
            </a:extLst>
          </p:cNvPr>
          <p:cNvSpPr/>
          <p:nvPr/>
        </p:nvSpPr>
        <p:spPr>
          <a:xfrm>
            <a:off x="3986248" y="5343219"/>
            <a:ext cx="2738205" cy="769441"/>
          </a:xfrm>
          <a:prstGeom prst="rect">
            <a:avLst/>
          </a:prstGeom>
        </p:spPr>
        <p:txBody>
          <a:bodyPr wrap="square">
            <a:spAutoFit/>
          </a:bodyPr>
          <a:lstStyle/>
          <a:p>
            <a:r>
              <a:rPr lang="en-US" sz="1100" b="1" dirty="0">
                <a:latin typeface="Calibri" panose="020F0502020204030204" pitchFamily="34" charset="0"/>
                <a:cs typeface="Calibri" panose="020F0502020204030204" pitchFamily="34" charset="0"/>
              </a:rPr>
              <a:t>FIND THE RESOURCES YOU NEED </a:t>
            </a:r>
          </a:p>
          <a:p>
            <a:r>
              <a:rPr lang="en-US" sz="1100" dirty="0"/>
              <a:t>Access emergency procedures, schedules and other key documents in a custom content portal.</a:t>
            </a:r>
            <a:endParaRPr lang="en-US" sz="1100" dirty="0">
              <a:latin typeface="Raleway Light" panose="020B0403030101060003" pitchFamily="34" charset="77"/>
            </a:endParaRPr>
          </a:p>
        </p:txBody>
      </p:sp>
      <p:sp>
        <p:nvSpPr>
          <p:cNvPr id="43" name="Rectangle 42">
            <a:extLst>
              <a:ext uri="{FF2B5EF4-FFF2-40B4-BE49-F238E27FC236}">
                <a16:creationId xmlns:a16="http://schemas.microsoft.com/office/drawing/2014/main" id="{F3CA2BF3-1876-C440-9F1A-4D477BC00CF9}"/>
              </a:ext>
            </a:extLst>
          </p:cNvPr>
          <p:cNvSpPr/>
          <p:nvPr/>
        </p:nvSpPr>
        <p:spPr>
          <a:xfrm>
            <a:off x="4008425" y="6267608"/>
            <a:ext cx="2996423" cy="769441"/>
          </a:xfrm>
          <a:prstGeom prst="rect">
            <a:avLst/>
          </a:prstGeom>
        </p:spPr>
        <p:txBody>
          <a:bodyPr wrap="square">
            <a:spAutoFit/>
          </a:bodyPr>
          <a:lstStyle/>
          <a:p>
            <a:r>
              <a:rPr lang="en-US" sz="1100" b="1" dirty="0">
                <a:latin typeface="Calibri" panose="020F0502020204030204" pitchFamily="34" charset="0"/>
                <a:cs typeface="Calibri" panose="020F0502020204030204" pitchFamily="34" charset="0"/>
              </a:rPr>
              <a:t>MAKE THE RIGHT CALL </a:t>
            </a:r>
          </a:p>
          <a:p>
            <a:r>
              <a:rPr lang="en-US" sz="1100" dirty="0"/>
              <a:t>Easily find assistance and resources with a custom call directory of your organization’s important numbers.</a:t>
            </a:r>
            <a:endParaRPr lang="en-US" sz="1100" dirty="0">
              <a:latin typeface="Raleway Light" panose="020B0403030101060003" pitchFamily="34" charset="77"/>
            </a:endParaRPr>
          </a:p>
        </p:txBody>
      </p:sp>
      <p:sp>
        <p:nvSpPr>
          <p:cNvPr id="2" name="Rounded Rectangle 1">
            <a:extLst>
              <a:ext uri="{FF2B5EF4-FFF2-40B4-BE49-F238E27FC236}">
                <a16:creationId xmlns:a16="http://schemas.microsoft.com/office/drawing/2014/main" id="{35862A2A-BDB9-B943-8521-D3E917C7EB7F}"/>
              </a:ext>
            </a:extLst>
          </p:cNvPr>
          <p:cNvSpPr/>
          <p:nvPr/>
        </p:nvSpPr>
        <p:spPr>
          <a:xfrm>
            <a:off x="7184493" y="-486383"/>
            <a:ext cx="2776013" cy="44868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547859B-FAD5-294C-9EBB-B3F2AF69C210}"/>
              </a:ext>
            </a:extLst>
          </p:cNvPr>
          <p:cNvPicPr>
            <a:picLocks noChangeAspect="1"/>
          </p:cNvPicPr>
          <p:nvPr/>
        </p:nvPicPr>
        <p:blipFill>
          <a:blip r:embed="rId9"/>
          <a:stretch>
            <a:fillRect/>
          </a:stretch>
        </p:blipFill>
        <p:spPr>
          <a:xfrm>
            <a:off x="7561158" y="486701"/>
            <a:ext cx="2259850" cy="683535"/>
          </a:xfrm>
          <a:prstGeom prst="rect">
            <a:avLst/>
          </a:prstGeom>
        </p:spPr>
      </p:pic>
      <p:pic>
        <p:nvPicPr>
          <p:cNvPr id="4" name="Picture 3">
            <a:extLst>
              <a:ext uri="{FF2B5EF4-FFF2-40B4-BE49-F238E27FC236}">
                <a16:creationId xmlns:a16="http://schemas.microsoft.com/office/drawing/2014/main" id="{768C6843-2D8B-9D46-9E1C-594D44EFAE75}"/>
              </a:ext>
            </a:extLst>
          </p:cNvPr>
          <p:cNvPicPr>
            <a:picLocks noChangeAspect="1"/>
          </p:cNvPicPr>
          <p:nvPr/>
        </p:nvPicPr>
        <p:blipFill>
          <a:blip r:embed="rId10"/>
          <a:stretch>
            <a:fillRect/>
          </a:stretch>
        </p:blipFill>
        <p:spPr>
          <a:xfrm>
            <a:off x="7337618" y="1405168"/>
            <a:ext cx="2099506" cy="880438"/>
          </a:xfrm>
          <a:prstGeom prst="rect">
            <a:avLst/>
          </a:prstGeom>
        </p:spPr>
      </p:pic>
      <p:pic>
        <p:nvPicPr>
          <p:cNvPr id="6" name="Picture 5">
            <a:extLst>
              <a:ext uri="{FF2B5EF4-FFF2-40B4-BE49-F238E27FC236}">
                <a16:creationId xmlns:a16="http://schemas.microsoft.com/office/drawing/2014/main" id="{82FE6300-412B-A74A-BBFE-45772C4F9667}"/>
              </a:ext>
            </a:extLst>
          </p:cNvPr>
          <p:cNvPicPr>
            <a:picLocks noChangeAspect="1"/>
          </p:cNvPicPr>
          <p:nvPr/>
        </p:nvPicPr>
        <p:blipFill>
          <a:blip r:embed="rId11"/>
          <a:stretch>
            <a:fillRect/>
          </a:stretch>
        </p:blipFill>
        <p:spPr>
          <a:xfrm>
            <a:off x="7677844" y="2521660"/>
            <a:ext cx="2104691" cy="289395"/>
          </a:xfrm>
          <a:prstGeom prst="rect">
            <a:avLst/>
          </a:prstGeom>
        </p:spPr>
      </p:pic>
      <p:pic>
        <p:nvPicPr>
          <p:cNvPr id="10" name="Picture 9">
            <a:extLst>
              <a:ext uri="{FF2B5EF4-FFF2-40B4-BE49-F238E27FC236}">
                <a16:creationId xmlns:a16="http://schemas.microsoft.com/office/drawing/2014/main" id="{8DA96D5A-1A68-B245-9BAF-8608A4664C8A}"/>
              </a:ext>
            </a:extLst>
          </p:cNvPr>
          <p:cNvPicPr>
            <a:picLocks noChangeAspect="1"/>
          </p:cNvPicPr>
          <p:nvPr/>
        </p:nvPicPr>
        <p:blipFill>
          <a:blip r:embed="rId12"/>
          <a:stretch>
            <a:fillRect/>
          </a:stretch>
        </p:blipFill>
        <p:spPr>
          <a:xfrm>
            <a:off x="7350272" y="3041893"/>
            <a:ext cx="1948586" cy="555045"/>
          </a:xfrm>
          <a:prstGeom prst="rect">
            <a:avLst/>
          </a:prstGeom>
        </p:spPr>
      </p:pic>
      <p:sp>
        <p:nvSpPr>
          <p:cNvPr id="22" name="Rectangle 21">
            <a:extLst>
              <a:ext uri="{FF2B5EF4-FFF2-40B4-BE49-F238E27FC236}">
                <a16:creationId xmlns:a16="http://schemas.microsoft.com/office/drawing/2014/main" id="{0271EE56-0A6A-7C44-8D70-0051FA8935D7}"/>
              </a:ext>
            </a:extLst>
          </p:cNvPr>
          <p:cNvSpPr/>
          <p:nvPr/>
        </p:nvSpPr>
        <p:spPr>
          <a:xfrm>
            <a:off x="7677844" y="528386"/>
            <a:ext cx="1978127" cy="600164"/>
          </a:xfrm>
          <a:prstGeom prst="rect">
            <a:avLst/>
          </a:prstGeom>
        </p:spPr>
        <p:txBody>
          <a:bodyPr wrap="square">
            <a:spAutoFit/>
          </a:bodyPr>
          <a:lstStyle/>
          <a:p>
            <a:r>
              <a:rPr lang="en-US" sz="1100" dirty="0">
                <a:solidFill>
                  <a:schemeClr val="bg1"/>
                </a:solidFill>
              </a:rPr>
              <a:t>There’s a party going on down the hall. It’s getting very loud and I’m trying to study. </a:t>
            </a:r>
          </a:p>
        </p:txBody>
      </p:sp>
      <p:sp>
        <p:nvSpPr>
          <p:cNvPr id="44" name="Rectangle 43">
            <a:extLst>
              <a:ext uri="{FF2B5EF4-FFF2-40B4-BE49-F238E27FC236}">
                <a16:creationId xmlns:a16="http://schemas.microsoft.com/office/drawing/2014/main" id="{B4E5D495-4969-6345-87A6-6D82244157A1}"/>
              </a:ext>
            </a:extLst>
          </p:cNvPr>
          <p:cNvSpPr/>
          <p:nvPr/>
        </p:nvSpPr>
        <p:spPr>
          <a:xfrm>
            <a:off x="7412173" y="1460613"/>
            <a:ext cx="2037605" cy="769441"/>
          </a:xfrm>
          <a:prstGeom prst="rect">
            <a:avLst/>
          </a:prstGeom>
        </p:spPr>
        <p:txBody>
          <a:bodyPr wrap="square">
            <a:spAutoFit/>
          </a:bodyPr>
          <a:lstStyle/>
          <a:p>
            <a:r>
              <a:rPr lang="en-US" sz="1100" dirty="0"/>
              <a:t>Thank you for reporting this.</a:t>
            </a:r>
          </a:p>
          <a:p>
            <a:r>
              <a:rPr lang="en-US" sz="1100" dirty="0"/>
              <a:t>Your tip will remain confidential. </a:t>
            </a:r>
          </a:p>
          <a:p>
            <a:r>
              <a:rPr lang="en-US" sz="1100" dirty="0"/>
              <a:t>Can you please tell me what </a:t>
            </a:r>
          </a:p>
          <a:p>
            <a:r>
              <a:rPr lang="en-US" sz="1100" dirty="0"/>
              <a:t>building you are in?</a:t>
            </a:r>
          </a:p>
        </p:txBody>
      </p:sp>
      <p:sp>
        <p:nvSpPr>
          <p:cNvPr id="45" name="Rectangle 44">
            <a:extLst>
              <a:ext uri="{FF2B5EF4-FFF2-40B4-BE49-F238E27FC236}">
                <a16:creationId xmlns:a16="http://schemas.microsoft.com/office/drawing/2014/main" id="{3F2E6E83-DFF3-A94E-8398-8C6A1A3B78FC}"/>
              </a:ext>
            </a:extLst>
          </p:cNvPr>
          <p:cNvSpPr/>
          <p:nvPr/>
        </p:nvSpPr>
        <p:spPr>
          <a:xfrm>
            <a:off x="7723058" y="2527580"/>
            <a:ext cx="1818126" cy="261610"/>
          </a:xfrm>
          <a:prstGeom prst="rect">
            <a:avLst/>
          </a:prstGeom>
        </p:spPr>
        <p:txBody>
          <a:bodyPr wrap="none">
            <a:spAutoFit/>
          </a:bodyPr>
          <a:lstStyle/>
          <a:p>
            <a:r>
              <a:rPr lang="en-US" sz="1100" dirty="0">
                <a:solidFill>
                  <a:schemeClr val="bg1"/>
                </a:solidFill>
              </a:rPr>
              <a:t>Founder’s Hall, second floor.</a:t>
            </a:r>
          </a:p>
        </p:txBody>
      </p:sp>
      <p:sp>
        <p:nvSpPr>
          <p:cNvPr id="46" name="Rectangle 45">
            <a:extLst>
              <a:ext uri="{FF2B5EF4-FFF2-40B4-BE49-F238E27FC236}">
                <a16:creationId xmlns:a16="http://schemas.microsoft.com/office/drawing/2014/main" id="{55C2C3B2-0E4D-874C-BCF4-50A95AD7003A}"/>
              </a:ext>
            </a:extLst>
          </p:cNvPr>
          <p:cNvSpPr/>
          <p:nvPr/>
        </p:nvSpPr>
        <p:spPr>
          <a:xfrm>
            <a:off x="7499420" y="3097684"/>
            <a:ext cx="2532732" cy="430887"/>
          </a:xfrm>
          <a:prstGeom prst="rect">
            <a:avLst/>
          </a:prstGeom>
        </p:spPr>
        <p:txBody>
          <a:bodyPr wrap="square">
            <a:spAutoFit/>
          </a:bodyPr>
          <a:lstStyle/>
          <a:p>
            <a:r>
              <a:rPr lang="en-US" sz="1100" dirty="0"/>
              <a:t>We will send someone </a:t>
            </a:r>
          </a:p>
          <a:p>
            <a:r>
              <a:rPr lang="en-US" sz="1100" dirty="0"/>
              <a:t>over immediately.</a:t>
            </a:r>
          </a:p>
        </p:txBody>
      </p:sp>
      <p:pic>
        <p:nvPicPr>
          <p:cNvPr id="47" name="Picture 46" descr="Text, logo&#10;&#10;Description automatically generated">
            <a:extLst>
              <a:ext uri="{FF2B5EF4-FFF2-40B4-BE49-F238E27FC236}">
                <a16:creationId xmlns:a16="http://schemas.microsoft.com/office/drawing/2014/main" id="{83568505-E011-C448-8061-9BBFD0DB60DC}"/>
              </a:ext>
            </a:extLst>
          </p:cNvPr>
          <p:cNvPicPr>
            <a:picLocks noChangeAspect="1"/>
          </p:cNvPicPr>
          <p:nvPr/>
        </p:nvPicPr>
        <p:blipFill>
          <a:blip r:embed="rId13"/>
          <a:stretch>
            <a:fillRect/>
          </a:stretch>
        </p:blipFill>
        <p:spPr>
          <a:xfrm>
            <a:off x="577538" y="7371791"/>
            <a:ext cx="2401246" cy="370749"/>
          </a:xfrm>
          <a:prstGeom prst="rect">
            <a:avLst/>
          </a:prstGeom>
        </p:spPr>
      </p:pic>
    </p:spTree>
    <p:extLst>
      <p:ext uri="{BB962C8B-B14F-4D97-AF65-F5344CB8AC3E}">
        <p14:creationId xmlns:p14="http://schemas.microsoft.com/office/powerpoint/2010/main" val="4043267697"/>
      </p:ext>
    </p:extLst>
  </p:cSld>
  <p:clrMapOvr>
    <a:masterClrMapping/>
  </p:clrMapOvr>
</p:sld>
</file>

<file path=ppt/theme/theme1.xml><?xml version="1.0" encoding="utf-8"?>
<a:theme xmlns:a="http://schemas.openxmlformats.org/drawingml/2006/main" name="Office Theme">
  <a:themeElements>
    <a:clrScheme name="RAVE COLORS">
      <a:dk1>
        <a:srgbClr val="000000"/>
      </a:dk1>
      <a:lt1>
        <a:srgbClr val="FFFFFF"/>
      </a:lt1>
      <a:dk2>
        <a:srgbClr val="1D2C5C"/>
      </a:dk2>
      <a:lt2>
        <a:srgbClr val="DCDCDC"/>
      </a:lt2>
      <a:accent1>
        <a:srgbClr val="4472C4"/>
      </a:accent1>
      <a:accent2>
        <a:srgbClr val="EE3A24"/>
      </a:accent2>
      <a:accent3>
        <a:srgbClr val="131624"/>
      </a:accent3>
      <a:accent4>
        <a:srgbClr val="91288D"/>
      </a:accent4>
      <a:accent5>
        <a:srgbClr val="6CBE45"/>
      </a:accent5>
      <a:accent6>
        <a:srgbClr val="66CAD8"/>
      </a:accent6>
      <a:hlink>
        <a:srgbClr val="7B7B7B"/>
      </a:hlink>
      <a:folHlink>
        <a:srgbClr val="C1C1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1044</TotalTime>
  <Words>476</Words>
  <Application>Microsoft Macintosh PowerPoint</Application>
  <PresentationFormat>Custom</PresentationFormat>
  <Paragraphs>47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Raleway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Rottino</dc:creator>
  <cp:lastModifiedBy>Claire Rottino</cp:lastModifiedBy>
  <cp:revision>18</cp:revision>
  <dcterms:created xsi:type="dcterms:W3CDTF">2020-11-10T21:06:02Z</dcterms:created>
  <dcterms:modified xsi:type="dcterms:W3CDTF">2020-11-11T14:30:52Z</dcterms:modified>
</cp:coreProperties>
</file>