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8" r:id="rId3"/>
    <p:sldId id="259" r:id="rId4"/>
    <p:sldId id="260" r:id="rId5"/>
    <p:sldId id="261" r:id="rId6"/>
    <p:sldId id="263" r:id="rId7"/>
    <p:sldId id="277" r:id="rId8"/>
    <p:sldId id="267" r:id="rId9"/>
    <p:sldId id="268" r:id="rId10"/>
    <p:sldId id="269" r:id="rId11"/>
    <p:sldId id="270" r:id="rId12"/>
    <p:sldId id="278" r:id="rId13"/>
    <p:sldId id="272" r:id="rId14"/>
    <p:sldId id="279" r:id="rId15"/>
    <p:sldId id="274" r:id="rId16"/>
    <p:sldId id="275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EBB"/>
    <a:srgbClr val="F15A29"/>
    <a:srgbClr val="02285E"/>
    <a:srgbClr val="26226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581" autoAdjust="0"/>
  </p:normalViewPr>
  <p:slideViewPr>
    <p:cSldViewPr snapToGrid="0" snapToObjects="1">
      <p:cViewPr>
        <p:scale>
          <a:sx n="100" d="100"/>
          <a:sy n="100" d="100"/>
        </p:scale>
        <p:origin x="-1954" y="-470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962"/>
    </p:cViewPr>
  </p:sorterViewPr>
  <p:notesViewPr>
    <p:cSldViewPr snapToObjects="1">
      <p:cViewPr varScale="1">
        <p:scale>
          <a:sx n="133" d="100"/>
          <a:sy n="133" d="100"/>
        </p:scale>
        <p:origin x="-352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352A94-B306-4FD2-84FB-9A3025767EF9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0398B6-0562-42B6-ABF2-402EB2A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A8B1CDB2-6EF6-4254-93DC-B7073E3E3694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27AF2549-8DC0-49EF-80DA-C78403FC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0" y="1126206"/>
            <a:ext cx="4178300" cy="131219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6600" y="3617410"/>
            <a:ext cx="7721600" cy="878390"/>
          </a:xfr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rgbClr val="2A6EBB"/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Title…</a:t>
            </a:r>
          </a:p>
          <a:p>
            <a:pPr lvl="0"/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36600" y="4604736"/>
            <a:ext cx="7721600" cy="729264"/>
          </a:xfr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description…</a:t>
            </a:r>
          </a:p>
          <a:p>
            <a:pPr lvl="0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391400" y="6128736"/>
            <a:ext cx="1600200" cy="729264"/>
          </a:xfrm>
        </p:spPr>
        <p:txBody>
          <a:bodyPr lIns="0" tIns="0" rIns="0" bIns="0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8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Author Name – Author Title</a:t>
            </a:r>
          </a:p>
          <a:p>
            <a:pPr lvl="0"/>
            <a:r>
              <a:rPr lang="en-US" dirty="0" smtClean="0"/>
              <a:t>Rave Mobile Safety</a:t>
            </a:r>
          </a:p>
          <a:p>
            <a:pPr lvl="0"/>
            <a:r>
              <a:rPr lang="en-US" dirty="0" smtClean="0"/>
              <a:t>Date (M/D/YYYY)</a:t>
            </a:r>
          </a:p>
          <a:p>
            <a:pPr lvl="0"/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28600" y="6433536"/>
            <a:ext cx="1600200" cy="272064"/>
          </a:xfrm>
        </p:spPr>
        <p:txBody>
          <a:bodyPr lIns="0" tIns="0" rIns="0" bIns="0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8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Proprietary &amp; confidential</a:t>
            </a:r>
          </a:p>
          <a:p>
            <a:pPr lvl="0"/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36600" y="3581400"/>
            <a:ext cx="77216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6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6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6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6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6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32" y="-4403"/>
            <a:ext cx="9235832" cy="6926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9482" y="6324600"/>
            <a:ext cx="1195918" cy="381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6600" y="228599"/>
            <a:ext cx="7721600" cy="1100667"/>
          </a:xfrm>
        </p:spPr>
        <p:txBody>
          <a:bodyPr lIns="0" tIns="0" rIns="0" bIns="0"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Title…</a:t>
            </a:r>
          </a:p>
          <a:p>
            <a:pPr lvl="0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501900" y="1524000"/>
            <a:ext cx="4191000" cy="381000"/>
          </a:xfrm>
        </p:spPr>
        <p:txBody>
          <a:bodyPr lIns="0" tIns="0" rIns="0" bIns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Author Name – Author Title – Rave Mobile Safety – Date (M/D/YYYY)</a:t>
            </a:r>
          </a:p>
          <a:p>
            <a:pPr lvl="0"/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bg1"/>
                </a:solidFill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178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6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35112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0" y="6370320"/>
              <a:ext cx="10210800" cy="487680"/>
              <a:chOff x="0" y="6370320"/>
              <a:chExt cx="10210800" cy="48768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6370320"/>
                <a:ext cx="9144000" cy="48768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/>
              <p:cNvPicPr>
                <a:picLocks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70" y="6471299"/>
                <a:ext cx="2100530" cy="31050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 userDrawn="1"/>
            </p:nvSpPr>
            <p:spPr>
              <a:xfrm>
                <a:off x="7620000" y="6494615"/>
                <a:ext cx="2590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470" y="6494615"/>
              <a:ext cx="1217930" cy="210820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 userDrawn="1"/>
        </p:nvCxnSpPr>
        <p:spPr>
          <a:xfrm>
            <a:off x="355600" y="990187"/>
            <a:ext cx="8445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8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8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8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2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2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Helvetica Neue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370320"/>
            <a:ext cx="9144000" cy="487680"/>
            <a:chOff x="0" y="6370320"/>
            <a:chExt cx="91440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522347"/>
              <a:ext cx="1217930" cy="210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2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4635500" y="5588839"/>
            <a:ext cx="4038600" cy="53732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5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7481"/>
            <a:ext cx="4038600" cy="478868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baseline="0"/>
            </a:lvl1pPr>
            <a:lvl2pPr marL="640080">
              <a:lnSpc>
                <a:spcPct val="150000"/>
              </a:lnSpc>
              <a:spcBef>
                <a:spcPts val="600"/>
              </a:spcBef>
              <a:defRPr sz="1800" b="0" baseline="0"/>
            </a:lvl2pPr>
            <a:lvl3pPr marL="914400">
              <a:lnSpc>
                <a:spcPct val="150000"/>
              </a:lnSpc>
              <a:spcBef>
                <a:spcPts val="600"/>
              </a:spcBef>
              <a:defRPr sz="1800" b="0" baseline="0"/>
            </a:lvl3pPr>
            <a:lvl4pPr marL="1188720">
              <a:lnSpc>
                <a:spcPct val="150000"/>
              </a:lnSpc>
              <a:spcBef>
                <a:spcPts val="600"/>
              </a:spcBef>
              <a:defRPr sz="1800" b="0" baseline="0"/>
            </a:lvl4pPr>
            <a:lvl5pPr marL="1463040">
              <a:lnSpc>
                <a:spcPct val="150000"/>
              </a:lnSpc>
              <a:spcBef>
                <a:spcPts val="600"/>
              </a:spcBef>
              <a:defRPr sz="1800" b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374733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80"/>
              </a:spcBef>
              <a:buNone/>
              <a:defRPr sz="2400" b="1" baseline="0"/>
            </a:lvl1pPr>
            <a:lvl2pPr>
              <a:lnSpc>
                <a:spcPct val="150000"/>
              </a:lnSpc>
              <a:spcBef>
                <a:spcPts val="1080"/>
              </a:spcBef>
              <a:defRPr sz="2400" b="0" baseline="0"/>
            </a:lvl2pPr>
            <a:lvl3pPr>
              <a:lnSpc>
                <a:spcPct val="150000"/>
              </a:lnSpc>
              <a:spcBef>
                <a:spcPts val="1080"/>
              </a:spcBef>
              <a:defRPr sz="2400" b="0" baseline="0"/>
            </a:lvl3pPr>
            <a:lvl4pPr>
              <a:lnSpc>
                <a:spcPct val="150000"/>
              </a:lnSpc>
              <a:spcBef>
                <a:spcPts val="1080"/>
              </a:spcBef>
              <a:defRPr sz="2400" b="0" baseline="0"/>
            </a:lvl4pPr>
            <a:lvl5pPr>
              <a:lnSpc>
                <a:spcPct val="150000"/>
              </a:lnSpc>
              <a:spcBef>
                <a:spcPts val="1080"/>
              </a:spcBef>
              <a:defRPr sz="2400" b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5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8920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212013" cy="912813"/>
          </a:xfrm>
        </p:spPr>
        <p:txBody>
          <a:bodyPr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>
            <a:lvl1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81862"/>
            <a:ext cx="8305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683" y="6383869"/>
            <a:ext cx="968189" cy="3048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55016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89204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89204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89204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12698" cy="4525963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89204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35112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8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35112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8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76200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35112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9726" y="990187"/>
            <a:ext cx="84994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/>
          <p:nvPr userDrawn="1"/>
        </p:nvGrpSpPr>
        <p:grpSpPr>
          <a:xfrm>
            <a:off x="0" y="6370320"/>
            <a:ext cx="10210800" cy="487680"/>
            <a:chOff x="0" y="6370320"/>
            <a:chExt cx="10210800" cy="487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70320"/>
              <a:ext cx="9144000" cy="48768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6494615"/>
              <a:ext cx="1217930" cy="210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" y="6471299"/>
              <a:ext cx="2100530" cy="3105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620000" y="6494615"/>
              <a:ext cx="2590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Proprietary and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8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20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98" y="-4403"/>
            <a:ext cx="9235832" cy="69268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75558" y="1415977"/>
            <a:ext cx="1534920" cy="48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800" dirty="0" err="1" smtClean="0">
                <a:solidFill>
                  <a:schemeClr val="bg1"/>
                </a:solidFill>
              </a:rPr>
              <a:t>www.ravemobilesafety.com</a:t>
            </a:r>
            <a:endParaRPr lang="en-US" sz="800" dirty="0" smtClean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800" dirty="0" smtClean="0">
                <a:solidFill>
                  <a:schemeClr val="bg1"/>
                </a:solidFill>
              </a:rPr>
              <a:t>www.smart911.com 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9482" y="6324600"/>
            <a:ext cx="1195918" cy="381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2218" y="569410"/>
            <a:ext cx="7721600" cy="725990"/>
          </a:xfrm>
        </p:spPr>
        <p:txBody>
          <a:bodyPr lIns="0" tIns="0" rIns="0" bIns="0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Questions &amp; Answers</a:t>
            </a:r>
          </a:p>
          <a:p>
            <a:pPr lvl="0"/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rgbClr val="FFFFFF"/>
                </a:solidFill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80404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5562" y="-50805"/>
            <a:ext cx="6556238" cy="91398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100" y="1012449"/>
            <a:ext cx="8212698" cy="4775036"/>
          </a:xfrm>
        </p:spPr>
        <p:txBody>
          <a:bodyPr lIns="0" tIns="0" rIns="0" bIns="0"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000" b="1" i="0">
                <a:latin typeface="+mn-lt"/>
                <a:cs typeface="Helvetica Neue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0783" y="736177"/>
            <a:ext cx="85111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8467" y="6479765"/>
            <a:ext cx="9169402" cy="386701"/>
            <a:chOff x="-8467" y="6479765"/>
            <a:chExt cx="9169402" cy="3867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8467" y="6479765"/>
              <a:ext cx="9169402" cy="3867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2" y="6585562"/>
              <a:ext cx="999988" cy="1730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8" y="6520017"/>
              <a:ext cx="308242" cy="29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0650"/>
            <a:ext cx="721201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98" r:id="rId2"/>
    <p:sldLayoutId id="2147484096" r:id="rId3"/>
    <p:sldLayoutId id="2147484097" r:id="rId4"/>
    <p:sldLayoutId id="2147484099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  <p:sldLayoutId id="2147484122" r:id="rId23"/>
    <p:sldLayoutId id="2147484123" r:id="rId24"/>
    <p:sldLayoutId id="2147484125" r:id="rId25"/>
    <p:sldLayoutId id="2147484126" r:id="rId26"/>
    <p:sldLayoutId id="2147484127" r:id="rId27"/>
    <p:sldLayoutId id="2147484130" r:id="rId28"/>
    <p:sldLayoutId id="2147484131" r:id="rId29"/>
    <p:sldLayoutId id="2147484132" r:id="rId30"/>
    <p:sldLayoutId id="2147484133" r:id="rId31"/>
    <p:sldLayoutId id="2147484134" r:id="rId32"/>
    <p:sldLayoutId id="2147484135" r:id="rId33"/>
    <p:sldLayoutId id="2147484136" r:id="rId34"/>
    <p:sldLayoutId id="2147484137" r:id="rId35"/>
    <p:sldLayoutId id="2147484138" r:id="rId3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15A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facebook.com/business/learn/facebook-page-boost-post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911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9143999" cy="6855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524" y="4587229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524" y="2628539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/>
              <a:t>Creating Success with </a:t>
            </a:r>
            <a:r>
              <a:rPr lang="en-US" sz="4000" dirty="0" smtClean="0"/>
              <a:t>Facebook</a:t>
            </a:r>
            <a:endParaRPr lang="en-US" sz="4000" dirty="0"/>
          </a:p>
        </p:txBody>
      </p:sp>
      <p:pic>
        <p:nvPicPr>
          <p:cNvPr id="2" name="Picture 1" descr="rave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09" y="6028018"/>
            <a:ext cx="1426181" cy="448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0784" y="3430071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Boosting Posts</a:t>
            </a:r>
          </a:p>
        </p:txBody>
      </p:sp>
    </p:spTree>
    <p:extLst>
      <p:ext uri="{BB962C8B-B14F-4D97-AF65-F5344CB8AC3E}">
        <p14:creationId xmlns:p14="http://schemas.microsoft.com/office/powerpoint/2010/main" val="25069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Audience </a:t>
            </a:r>
            <a:r>
              <a:rPr lang="en-US" sz="1600" dirty="0"/>
              <a:t>Cont’d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722" y="1305432"/>
            <a:ext cx="5050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 </a:t>
            </a:r>
            <a:r>
              <a:rPr lang="en-US" b="1" dirty="0" smtClean="0"/>
              <a:t>your age (25-65) and interest preference</a:t>
            </a:r>
            <a:r>
              <a:rPr lang="en-US" dirty="0" smtClean="0"/>
              <a:t>. Looking to hit a specific demographic? People who follow Safety Interests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20423" r="36450" b="33945"/>
          <a:stretch/>
        </p:blipFill>
        <p:spPr bwMode="auto">
          <a:xfrm>
            <a:off x="578722" y="2761371"/>
            <a:ext cx="2745166" cy="25346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3049" y="3567039"/>
            <a:ext cx="479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your audience’s interests based on your current members interests. Facebook may prompt some additional suggestions.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Audience Size Changes with Budget and Length of Campaign.</a:t>
            </a:r>
          </a:p>
          <a:p>
            <a:pPr lvl="1"/>
            <a:r>
              <a:rPr lang="en-US" sz="1400" dirty="0"/>
              <a:t>Based on </a:t>
            </a:r>
            <a:r>
              <a:rPr lang="en-US" sz="1400" dirty="0" smtClean="0"/>
              <a:t>Facebook </a:t>
            </a:r>
            <a:r>
              <a:rPr lang="en-US" sz="1400" dirty="0"/>
              <a:t>ad response rates, you want </a:t>
            </a:r>
            <a:r>
              <a:rPr lang="en-US" sz="1400" i="1" dirty="0"/>
              <a:t>at least </a:t>
            </a:r>
            <a:r>
              <a:rPr lang="en-US" sz="1400" dirty="0"/>
              <a:t>1,000 people for each person you hope to respond to the campaign</a:t>
            </a:r>
          </a:p>
          <a:p>
            <a:pPr lvl="2"/>
            <a:r>
              <a:rPr lang="en-US" sz="1400" dirty="0"/>
              <a:t>If the goal is 10 new people </a:t>
            </a:r>
            <a:r>
              <a:rPr lang="en-US" sz="1400" dirty="0" smtClean="0"/>
              <a:t>visit your </a:t>
            </a:r>
            <a:r>
              <a:rPr lang="en-US" sz="1400" dirty="0"/>
              <a:t>website, you need at least 10,000 people. </a:t>
            </a:r>
          </a:p>
          <a:p>
            <a:pPr lvl="1"/>
            <a:r>
              <a:rPr lang="en-US" sz="1400" dirty="0"/>
              <a:t>If your audience is too small, remove some of the interests or look for broader categories</a:t>
            </a:r>
          </a:p>
          <a:p>
            <a:r>
              <a:rPr lang="en-US" sz="1400" dirty="0"/>
              <a:t>For example, if the budget is $100 for a 7 day campaign using the example audience on pages 8 &amp; 9), Facebook will reach between 5,600 – 15,000 people. </a:t>
            </a:r>
          </a:p>
          <a:p>
            <a:pPr lvl="1"/>
            <a:r>
              <a:rPr lang="en-US" sz="1400" dirty="0"/>
              <a:t>If we change the budget to $150, we will reach 8,300 to 22,000 people. </a:t>
            </a:r>
          </a:p>
          <a:p>
            <a:pPr lvl="2"/>
            <a:r>
              <a:rPr lang="en-US" sz="1400" dirty="0"/>
              <a:t>Note: </a:t>
            </a:r>
            <a:r>
              <a:rPr lang="en-US" sz="1400" dirty="0" smtClean="0"/>
              <a:t>Facebook prompts </a:t>
            </a:r>
            <a:r>
              <a:rPr lang="en-US" sz="1400" dirty="0"/>
              <a:t>certain dollar amounts, but you can over-ride them. </a:t>
            </a:r>
          </a:p>
          <a:p>
            <a:r>
              <a:rPr lang="en-US" sz="1400" dirty="0"/>
              <a:t>Test budget, campaign length and audience description to find the right mix for your </a:t>
            </a:r>
            <a:r>
              <a:rPr lang="en-US" sz="1400" dirty="0" smtClean="0"/>
              <a:t>organization.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0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9143999" cy="6855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524" y="4587229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9573" y="2433457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/>
              <a:t>Step 3:</a:t>
            </a:r>
            <a:br>
              <a:rPr lang="en-US" sz="4000" dirty="0"/>
            </a:br>
            <a:r>
              <a:rPr lang="en-US" sz="4000" dirty="0"/>
              <a:t>Measuring Success</a:t>
            </a:r>
          </a:p>
        </p:txBody>
      </p:sp>
      <p:pic>
        <p:nvPicPr>
          <p:cNvPr id="2" name="Picture 1" descr="rave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09" y="6028018"/>
            <a:ext cx="1426181" cy="448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573" y="4332503"/>
            <a:ext cx="5286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goal of a sponsored/boosted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Facebook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post is to get people to click on your ad.</a:t>
            </a:r>
          </a:p>
        </p:txBody>
      </p:sp>
    </p:spTree>
    <p:extLst>
      <p:ext uri="{BB962C8B-B14F-4D97-AF65-F5344CB8AC3E}">
        <p14:creationId xmlns:p14="http://schemas.microsoft.com/office/powerpoint/2010/main" val="22816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is </a:t>
            </a:r>
            <a:r>
              <a:rPr lang="en-US" dirty="0"/>
              <a:t>just a step towards engaging </a:t>
            </a:r>
            <a:r>
              <a:rPr lang="en-US" dirty="0" smtClean="0"/>
              <a:t>residents.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1031" y="893763"/>
            <a:ext cx="2923821" cy="1169528"/>
            <a:chOff x="2399" y="166587"/>
            <a:chExt cx="2923821" cy="1169528"/>
          </a:xfrm>
        </p:grpSpPr>
        <p:sp>
          <p:nvSpPr>
            <p:cNvPr id="6" name="Chevron 5"/>
            <p:cNvSpPr/>
            <p:nvPr/>
          </p:nvSpPr>
          <p:spPr>
            <a:xfrm>
              <a:off x="2399" y="166587"/>
              <a:ext cx="2923821" cy="1169528"/>
            </a:xfrm>
            <a:prstGeom prst="chevron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587163" y="166587"/>
              <a:ext cx="1754293" cy="1169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Facebook Ad</a:t>
              </a:r>
              <a:endParaRPr lang="en-US" sz="27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24389" y="893763"/>
            <a:ext cx="2923821" cy="1169528"/>
            <a:chOff x="2633839" y="166587"/>
            <a:chExt cx="2923821" cy="1169528"/>
          </a:xfrm>
        </p:grpSpPr>
        <p:sp>
          <p:nvSpPr>
            <p:cNvPr id="9" name="Chevron 8"/>
            <p:cNvSpPr/>
            <p:nvPr/>
          </p:nvSpPr>
          <p:spPr>
            <a:xfrm>
              <a:off x="2633839" y="166587"/>
              <a:ext cx="2923821" cy="1169528"/>
            </a:xfrm>
            <a:prstGeom prst="chevron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3218603" y="166587"/>
              <a:ext cx="1754293" cy="1169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Click to Learn More</a:t>
              </a:r>
              <a:endParaRPr lang="en-US" sz="27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91365" y="893763"/>
            <a:ext cx="2923821" cy="1169528"/>
            <a:chOff x="5265278" y="166587"/>
            <a:chExt cx="2923821" cy="1169528"/>
          </a:xfrm>
        </p:grpSpPr>
        <p:sp>
          <p:nvSpPr>
            <p:cNvPr id="12" name="Chevron 11"/>
            <p:cNvSpPr/>
            <p:nvPr/>
          </p:nvSpPr>
          <p:spPr>
            <a:xfrm>
              <a:off x="5265278" y="166587"/>
              <a:ext cx="2923821" cy="1169528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5850042" y="166587"/>
              <a:ext cx="1754293" cy="1169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solidFill>
                    <a:schemeClr val="bg2"/>
                  </a:solidFill>
                </a:rPr>
                <a:t>Your Web Site</a:t>
              </a:r>
              <a:endParaRPr lang="en-US" sz="2700" kern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92543" y="2576448"/>
            <a:ext cx="72378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how well your website meets these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Engaging residents about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navigate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 directions on how to learn to sign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Offers an easy way to get questions answered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4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9143999" cy="6855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524" y="4587229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9573" y="2433457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/>
              <a:t>Step 5:</a:t>
            </a:r>
            <a:br>
              <a:rPr lang="en-US" sz="4000" dirty="0"/>
            </a:br>
            <a:r>
              <a:rPr lang="en-US" sz="4000" dirty="0"/>
              <a:t>Best Practices</a:t>
            </a:r>
          </a:p>
        </p:txBody>
      </p:sp>
      <p:pic>
        <p:nvPicPr>
          <p:cNvPr id="2" name="Picture 1" descr="rave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09" y="6028018"/>
            <a:ext cx="1426181" cy="448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573" y="4332503"/>
            <a:ext cx="5681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+mj-lt"/>
              </a:rPr>
              <a:t>Facebook makes it easy to test. In the testing, your campaigns will become more effective and fruitful.</a:t>
            </a:r>
          </a:p>
        </p:txBody>
      </p:sp>
    </p:spTree>
    <p:extLst>
      <p:ext uri="{BB962C8B-B14F-4D97-AF65-F5344CB8AC3E}">
        <p14:creationId xmlns:p14="http://schemas.microsoft.com/office/powerpoint/2010/main" val="42116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viewers to your </a:t>
            </a:r>
            <a:r>
              <a:rPr lang="en-US" dirty="0" smtClean="0"/>
              <a:t>website/Smart911, </a:t>
            </a:r>
            <a:r>
              <a:rPr lang="en-US" dirty="0"/>
              <a:t>rather than </a:t>
            </a:r>
            <a:r>
              <a:rPr lang="en-US" dirty="0" smtClean="0"/>
              <a:t>Facebook </a:t>
            </a:r>
            <a:r>
              <a:rPr lang="en-US" dirty="0"/>
              <a:t>page. It moves them closer to signing up.</a:t>
            </a:r>
          </a:p>
          <a:p>
            <a:r>
              <a:rPr lang="en-US" dirty="0"/>
              <a:t>Send viewers to a specific page on </a:t>
            </a:r>
            <a:r>
              <a:rPr lang="en-US" dirty="0" smtClean="0"/>
              <a:t>your organization’s website…dedicated </a:t>
            </a:r>
            <a:r>
              <a:rPr lang="en-US" dirty="0"/>
              <a:t>to telling them what they need to know about </a:t>
            </a:r>
            <a:r>
              <a:rPr lang="en-US" dirty="0" smtClean="0"/>
              <a:t>your safety service. Make </a:t>
            </a:r>
            <a:r>
              <a:rPr lang="en-US" dirty="0"/>
              <a:t>it easy for them. </a:t>
            </a:r>
          </a:p>
          <a:p>
            <a:r>
              <a:rPr lang="en-US" dirty="0"/>
              <a:t>Target the audience </a:t>
            </a:r>
            <a:r>
              <a:rPr lang="en-US" u="sng" dirty="0"/>
              <a:t>most likely to </a:t>
            </a:r>
            <a:r>
              <a:rPr lang="en-US" u="sng" dirty="0" smtClean="0"/>
              <a:t>sing up </a:t>
            </a:r>
            <a:r>
              <a:rPr lang="en-US" dirty="0" smtClean="0"/>
              <a:t>for your safety service instead </a:t>
            </a:r>
            <a:r>
              <a:rPr lang="en-US" dirty="0"/>
              <a:t>of the audience you want to </a:t>
            </a:r>
            <a:r>
              <a:rPr lang="en-US" dirty="0" smtClean="0"/>
              <a:t>sign up for your safety service. </a:t>
            </a:r>
            <a:endParaRPr lang="en-US" dirty="0"/>
          </a:p>
          <a:p>
            <a:r>
              <a:rPr lang="en-US" dirty="0"/>
              <a:t>Spend enough money and run the campaign long enough to make a difference.</a:t>
            </a:r>
          </a:p>
          <a:p>
            <a:pPr lvl="1"/>
            <a:r>
              <a:rPr lang="en-US" dirty="0"/>
              <a:t>If it is not working after a week, test </a:t>
            </a:r>
            <a:r>
              <a:rPr lang="en-US" dirty="0" smtClean="0"/>
              <a:t>a different post or audience. </a:t>
            </a:r>
            <a:r>
              <a:rPr lang="en-US" dirty="0"/>
              <a:t>Do not pull the advertising after a few days. </a:t>
            </a:r>
          </a:p>
          <a:p>
            <a:r>
              <a:rPr lang="en-US" dirty="0"/>
              <a:t>Test geographies, interests and budgets. </a:t>
            </a:r>
          </a:p>
        </p:txBody>
      </p:sp>
    </p:spTree>
    <p:extLst>
      <p:ext uri="{BB962C8B-B14F-4D97-AF65-F5344CB8AC3E}">
        <p14:creationId xmlns:p14="http://schemas.microsoft.com/office/powerpoint/2010/main" val="322734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Tutorial Resource from FB</a:t>
            </a:r>
          </a:p>
        </p:txBody>
      </p:sp>
      <p:pic>
        <p:nvPicPr>
          <p:cNvPr id="5" name="Picture 2" descr="https://scontent.fsnc1-1.fna.fbcdn.net/hphotos-xpa1/t39.2365-6/10574701_577479875687031_672164854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36613"/>
            <a:ext cx="8208969" cy="46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024" y="5562600"/>
            <a:ext cx="8208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https://www.facebook.com/business/learn/facebook-page-boost-posts/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1: Creating </a:t>
            </a:r>
            <a:r>
              <a:rPr lang="en-US" dirty="0"/>
              <a:t>&amp; Promoting a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easiest way to advertise 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Facebook 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 “Promote” or “Boost”  a post written to your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organizations existing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Facebook page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Only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 admins can boost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 Facebook page? Now might be a good time to launch one.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Rockwel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5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Promoted Facebook Post?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3835" r="24572" b="19829"/>
          <a:stretch/>
        </p:blipFill>
        <p:spPr bwMode="auto">
          <a:xfrm>
            <a:off x="1443619" y="836613"/>
            <a:ext cx="7245628" cy="519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163210" y="2897687"/>
            <a:ext cx="60980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7363" y="25745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Your News Feed</a:t>
            </a:r>
          </a:p>
          <a:p>
            <a:r>
              <a:rPr lang="en-US" b="1" dirty="0"/>
              <a:t>Their Message</a:t>
            </a:r>
          </a:p>
        </p:txBody>
      </p:sp>
    </p:spTree>
    <p:extLst>
      <p:ext uri="{BB962C8B-B14F-4D97-AF65-F5344CB8AC3E}">
        <p14:creationId xmlns:p14="http://schemas.microsoft.com/office/powerpoint/2010/main" val="172652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Writing Your Post/Ad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19124"/>
            <a:ext cx="8229600" cy="5857875"/>
          </a:xfrm>
        </p:spPr>
        <p:txBody>
          <a:bodyPr/>
          <a:lstStyle/>
          <a:p>
            <a:r>
              <a:rPr lang="en-US" dirty="0"/>
              <a:t>Decide what you want people to do after seeing the ad</a:t>
            </a:r>
          </a:p>
          <a:p>
            <a:pPr lvl="1"/>
            <a:r>
              <a:rPr lang="en-US" dirty="0" smtClean="0"/>
              <a:t>Sign up for Smart911</a:t>
            </a:r>
            <a:endParaRPr lang="en-US" dirty="0"/>
          </a:p>
          <a:p>
            <a:r>
              <a:rPr lang="en-US" dirty="0" smtClean="0"/>
              <a:t>Decide </a:t>
            </a:r>
            <a:r>
              <a:rPr lang="en-US" dirty="0"/>
              <a:t>where they are going to get more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www.smart911.com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Write something that is short, direct</a:t>
            </a:r>
            <a:r>
              <a:rPr lang="en-US" dirty="0" smtClean="0"/>
              <a:t>, &amp; engaging </a:t>
            </a:r>
          </a:p>
          <a:p>
            <a:r>
              <a:rPr lang="en-US" dirty="0" smtClean="0"/>
              <a:t>Make </a:t>
            </a:r>
            <a:r>
              <a:rPr lang="en-US" dirty="0"/>
              <a:t>the call to action clear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Create a Safety Profile, Sign up for Alerts, Download the App etc.</a:t>
            </a:r>
            <a:endParaRPr lang="en-US" dirty="0"/>
          </a:p>
          <a:p>
            <a:r>
              <a:rPr lang="en-US" dirty="0"/>
              <a:t>Add photos or video links.</a:t>
            </a:r>
          </a:p>
          <a:p>
            <a:r>
              <a:rPr lang="en-US" dirty="0"/>
              <a:t>Quality counts – put your best foot </a:t>
            </a:r>
            <a:r>
              <a:rPr lang="en-US" dirty="0" smtClean="0"/>
              <a:t>forward</a:t>
            </a:r>
          </a:p>
          <a:p>
            <a:r>
              <a:rPr lang="en-US" dirty="0" smtClean="0"/>
              <a:t>Make sure you tag @Smart911, so we can share your post!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8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5593"/>
            <a:ext cx="7212013" cy="912813"/>
          </a:xfrm>
        </p:spPr>
        <p:txBody>
          <a:bodyPr/>
          <a:lstStyle/>
          <a:p>
            <a:r>
              <a:rPr lang="en-US" dirty="0"/>
              <a:t>Post </a:t>
            </a:r>
            <a:r>
              <a:rPr lang="en-US" dirty="0" smtClean="0"/>
              <a:t>Examples You </a:t>
            </a:r>
            <a:r>
              <a:rPr lang="en-US" dirty="0"/>
              <a:t>create A/B tests of different copy to see which has a better response.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61281"/>
            <a:ext cx="8229600" cy="4525963"/>
          </a:xfrm>
        </p:spPr>
        <p:txBody>
          <a:bodyPr/>
          <a:lstStyle/>
          <a:p>
            <a:r>
              <a:rPr lang="en-US" dirty="0"/>
              <a:t>Did you know </a:t>
            </a:r>
            <a:r>
              <a:rPr lang="en-US" dirty="0" smtClean="0"/>
              <a:t>@Smart911 </a:t>
            </a:r>
            <a:r>
              <a:rPr lang="en-US" dirty="0"/>
              <a:t>is a free service available to keep your and your family safer?  </a:t>
            </a:r>
            <a:r>
              <a:rPr lang="en-US" dirty="0" smtClean="0"/>
              <a:t>Smart911 lets you create a private and secure safety profile. Help 9-1-1 help you faster: </a:t>
            </a:r>
            <a:r>
              <a:rPr lang="en-US" dirty="0"/>
              <a:t> </a:t>
            </a:r>
            <a:r>
              <a:rPr lang="en-US" dirty="0" smtClean="0">
                <a:hlinkClick r:id="rId2"/>
              </a:rPr>
              <a:t>www.smart911.com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Have </a:t>
            </a:r>
            <a:r>
              <a:rPr lang="en-US" dirty="0"/>
              <a:t>you signed up for </a:t>
            </a:r>
            <a:r>
              <a:rPr lang="en-US" dirty="0" smtClean="0"/>
              <a:t>@Smart911</a:t>
            </a:r>
            <a:r>
              <a:rPr lang="en-US" dirty="0"/>
              <a:t>? Take some time to create a safety profile to help first responders help you during an emergency</a:t>
            </a:r>
            <a:r>
              <a:rPr lang="en-US" dirty="0" smtClean="0"/>
              <a:t>. Visit </a:t>
            </a:r>
            <a:r>
              <a:rPr lang="en-US" dirty="0" smtClean="0">
                <a:hlinkClick r:id="rId2"/>
              </a:rPr>
              <a:t>www.smart911.com</a:t>
            </a:r>
            <a:r>
              <a:rPr lang="en-US" dirty="0" smtClean="0"/>
              <a:t> to sign up today.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to Promote the Post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893" r="24909" b="5014"/>
          <a:stretch/>
        </p:blipFill>
        <p:spPr bwMode="auto">
          <a:xfrm>
            <a:off x="312507" y="1218392"/>
            <a:ext cx="4758541" cy="35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6647" y="1056256"/>
            <a:ext cx="3131554" cy="313932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 Here: </a:t>
            </a:r>
          </a:p>
          <a:p>
            <a:endParaRPr lang="en-US" dirty="0" smtClean="0"/>
          </a:p>
          <a:p>
            <a:r>
              <a:rPr lang="en-US" dirty="0" smtClean="0"/>
              <a:t>When a page administrator makes a post, they are prompted to boost the post by clicking this button.</a:t>
            </a:r>
          </a:p>
          <a:p>
            <a:endParaRPr lang="en-US" dirty="0"/>
          </a:p>
          <a:p>
            <a:r>
              <a:rPr lang="en-US" dirty="0" smtClean="0"/>
              <a:t>The post will be labeled “sponsored” and put directly into the newsfeeds of targeted people.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3542" y="4453443"/>
            <a:ext cx="2137764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 recommended. </a:t>
            </a:r>
          </a:p>
          <a:p>
            <a:r>
              <a:rPr lang="en-US" sz="1200" dirty="0" smtClean="0"/>
              <a:t>This would put your ad into the right hand column. </a:t>
            </a:r>
          </a:p>
          <a:p>
            <a:endParaRPr lang="en-US" sz="1200" dirty="0"/>
          </a:p>
          <a:p>
            <a:r>
              <a:rPr lang="en-US" sz="1200" dirty="0" smtClean="0"/>
              <a:t>When was the last time you looked at the right hand column?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74168" y="2153882"/>
            <a:ext cx="956116" cy="20995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52226" y="4597830"/>
            <a:ext cx="96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46088" y="4170556"/>
            <a:ext cx="970156" cy="565774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5327" y="2562962"/>
            <a:ext cx="1728439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 recommended.</a:t>
            </a:r>
          </a:p>
          <a:p>
            <a:endParaRPr lang="en-US" sz="1200" b="1" dirty="0"/>
          </a:p>
          <a:p>
            <a:r>
              <a:rPr lang="en-US" sz="1200" dirty="0" smtClean="0"/>
              <a:t>You want to promote an invitation, not your entire page. It drives people to like your page, rather than learning to dance.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1376" y="2153882"/>
            <a:ext cx="245326" cy="409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7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9143999" cy="6855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524" y="4587229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9573" y="2433457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/>
              <a:t>Step 2:</a:t>
            </a:r>
            <a:br>
              <a:rPr lang="en-US" sz="4000" dirty="0"/>
            </a:br>
            <a:r>
              <a:rPr lang="en-US" sz="4000" dirty="0"/>
              <a:t>Where and Who to Reach</a:t>
            </a:r>
          </a:p>
        </p:txBody>
      </p:sp>
      <p:pic>
        <p:nvPicPr>
          <p:cNvPr id="2" name="Picture 1" descr="rave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09" y="6028018"/>
            <a:ext cx="1426181" cy="4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75" y="205240"/>
            <a:ext cx="7212013" cy="912813"/>
          </a:xfrm>
        </p:spPr>
        <p:txBody>
          <a:bodyPr/>
          <a:lstStyle/>
          <a:p>
            <a:r>
              <a:rPr lang="en-US" dirty="0"/>
              <a:t>Create the Parameters of your Campaign – Step by Step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18085" r="20238" b="15230"/>
          <a:stretch/>
        </p:blipFill>
        <p:spPr bwMode="auto">
          <a:xfrm>
            <a:off x="0" y="1154568"/>
            <a:ext cx="72355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5692" y="1804319"/>
            <a:ext cx="3129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6582" y="1340006"/>
            <a:ext cx="3129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6582" y="2132597"/>
            <a:ext cx="3129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76582" y="2956708"/>
            <a:ext cx="3129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76582" y="4215190"/>
            <a:ext cx="3129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0689" y="4458043"/>
            <a:ext cx="3129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7176" y="971550"/>
            <a:ext cx="2746824" cy="470898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Choose “People you choose through targeting</a:t>
            </a:r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Choose the audience (more on that on the next page)</a:t>
            </a:r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Set the Budget….the Higher the Budget, the more people you will reach. This is subjective and based on trial/error at first. Start with $50 - $100 for 2 weeks. You can refine the budget as you get results.</a:t>
            </a:r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Decide the length of the campaign. Recommend 2 weeks minimum. One month would be better.</a:t>
            </a:r>
          </a:p>
          <a:p>
            <a:pPr marL="1143000" lvl="2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 smtClean="0"/>
              <a:t>Review your post in both desktop and mobile versions. If you don’t like it, start over and edit the post</a:t>
            </a:r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 smtClean="0"/>
              <a:t>Click Boost and you will be taken to the payment page.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595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7212013" cy="561976"/>
          </a:xfrm>
        </p:spPr>
        <p:txBody>
          <a:bodyPr/>
          <a:lstStyle/>
          <a:p>
            <a:r>
              <a:rPr lang="en-US" dirty="0"/>
              <a:t>Define the Audience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323" y="802754"/>
            <a:ext cx="2745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you check “</a:t>
            </a:r>
            <a:r>
              <a:rPr lang="en-US" u="sng" dirty="0" smtClean="0"/>
              <a:t>People you choose through targeting”</a:t>
            </a:r>
            <a:r>
              <a:rPr lang="en-US" dirty="0" smtClean="0"/>
              <a:t>, you will be prompted to </a:t>
            </a:r>
            <a:r>
              <a:rPr lang="en-US" b="1" dirty="0" smtClean="0"/>
              <a:t>create a new audience</a:t>
            </a:r>
            <a:r>
              <a:rPr lang="en-US" dirty="0" smtClean="0"/>
              <a:t>. You will come to this page.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0" t="20752" r="36492" b="33396"/>
          <a:stretch/>
        </p:blipFill>
        <p:spPr bwMode="auto">
          <a:xfrm>
            <a:off x="304800" y="2652330"/>
            <a:ext cx="2417383" cy="2629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8490" y="898004"/>
            <a:ext cx="2745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the Audience a </a:t>
            </a:r>
            <a:r>
              <a:rPr lang="en-US" b="1" dirty="0" smtClean="0"/>
              <a:t>Name</a:t>
            </a:r>
            <a:r>
              <a:rPr lang="en-US" dirty="0" smtClean="0"/>
              <a:t>. Example: Residents with Access to Smart911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t="21075" r="37227" b="33587"/>
          <a:stretch/>
        </p:blipFill>
        <p:spPr bwMode="auto">
          <a:xfrm>
            <a:off x="3055620" y="2652330"/>
            <a:ext cx="2762250" cy="25733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4229" y="898004"/>
            <a:ext cx="2745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Decide on the geography of your audience using </a:t>
            </a:r>
            <a:r>
              <a:rPr lang="en-US" b="1" dirty="0" smtClean="0"/>
              <a:t>Location. </a:t>
            </a:r>
            <a:r>
              <a:rPr lang="en-US" dirty="0" smtClean="0"/>
              <a:t>For this example, I chose 10 miles from Sonoma and its surrounding cities. 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20423" r="36450" b="33945"/>
          <a:stretch/>
        </p:blipFill>
        <p:spPr bwMode="auto">
          <a:xfrm>
            <a:off x="6144229" y="2640599"/>
            <a:ext cx="2745166" cy="25346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44229" y="5212624"/>
            <a:ext cx="2745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 your choices on the locations of your current residents.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0117230"/>
      </p:ext>
    </p:extLst>
  </p:cSld>
  <p:clrMapOvr>
    <a:masterClrMapping/>
  </p:clrMapOvr>
</p:sld>
</file>

<file path=ppt/theme/theme1.xml><?xml version="1.0" encoding="utf-8"?>
<a:theme xmlns:a="http://schemas.openxmlformats.org/drawingml/2006/main" name="Rave">
  <a:themeElements>
    <a:clrScheme name="Rave 1">
      <a:dk1>
        <a:srgbClr val="000000"/>
      </a:dk1>
      <a:lt1>
        <a:srgbClr val="FFFFFF"/>
      </a:lt1>
      <a:dk2>
        <a:srgbClr val="8B191B"/>
      </a:dk2>
      <a:lt2>
        <a:srgbClr val="FFFFFF"/>
      </a:lt2>
      <a:accent1>
        <a:srgbClr val="8B191B"/>
      </a:accent1>
      <a:accent2>
        <a:srgbClr val="EDB600"/>
      </a:accent2>
      <a:accent3>
        <a:srgbClr val="00437A"/>
      </a:accent3>
      <a:accent4>
        <a:srgbClr val="207912"/>
      </a:accent4>
      <a:accent5>
        <a:srgbClr val="7C6310"/>
      </a:accent5>
      <a:accent6>
        <a:srgbClr val="AAAAAA"/>
      </a:accent6>
      <a:hlink>
        <a:srgbClr val="8B191B"/>
      </a:hlink>
      <a:folHlink>
        <a:srgbClr val="8B19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52938</TotalTime>
  <Words>938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Rave</vt:lpstr>
      <vt:lpstr>PowerPoint Presentation</vt:lpstr>
      <vt:lpstr>Step 1: Creating &amp; Promoting a Post</vt:lpstr>
      <vt:lpstr>What’s a Promoted Facebook Post?</vt:lpstr>
      <vt:lpstr>Suggestions for Writing Your Post/Ad</vt:lpstr>
      <vt:lpstr>Post Examples You create A/B tests of different copy to see which has a better response.</vt:lpstr>
      <vt:lpstr>Prepare to Promote the Post</vt:lpstr>
      <vt:lpstr>PowerPoint Presentation</vt:lpstr>
      <vt:lpstr>Create the Parameters of your Campaign – Step by Step</vt:lpstr>
      <vt:lpstr>Define the Audience</vt:lpstr>
      <vt:lpstr>Define the Audience Cont’d</vt:lpstr>
      <vt:lpstr>Audience Size</vt:lpstr>
      <vt:lpstr>PowerPoint Presentation</vt:lpstr>
      <vt:lpstr>Facebook is just a step towards engaging residents.</vt:lpstr>
      <vt:lpstr>PowerPoint Presentation</vt:lpstr>
      <vt:lpstr>Best Practices</vt:lpstr>
      <vt:lpstr>Video Tutorial Resource from FB</vt:lpstr>
    </vt:vector>
  </TitlesOfParts>
  <Company>Rave Mobile Safety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 Mobile Safety Presentation</dc:title>
  <dc:subject>Rave Mobile Safety</dc:subject>
  <dc:creator>Rave Mobile Safety</dc:creator>
  <cp:lastModifiedBy>Jackson Lucas</cp:lastModifiedBy>
  <cp:revision>1138</cp:revision>
  <cp:lastPrinted>2014-08-20T15:03:13Z</cp:lastPrinted>
  <dcterms:created xsi:type="dcterms:W3CDTF">2011-10-18T21:09:50Z</dcterms:created>
  <dcterms:modified xsi:type="dcterms:W3CDTF">2018-05-31T14:57:50Z</dcterms:modified>
</cp:coreProperties>
</file>